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45"/>
  </p:notesMasterIdLst>
  <p:sldIdLst>
    <p:sldId id="270" r:id="rId4"/>
    <p:sldId id="272" r:id="rId5"/>
    <p:sldId id="467" r:id="rId6"/>
    <p:sldId id="407" r:id="rId7"/>
    <p:sldId id="463" r:id="rId8"/>
    <p:sldId id="444" r:id="rId9"/>
    <p:sldId id="406" r:id="rId10"/>
    <p:sldId id="466" r:id="rId11"/>
    <p:sldId id="408" r:id="rId12"/>
    <p:sldId id="409" r:id="rId13"/>
    <p:sldId id="410" r:id="rId14"/>
    <p:sldId id="434" r:id="rId15"/>
    <p:sldId id="413" r:id="rId16"/>
    <p:sldId id="439" r:id="rId17"/>
    <p:sldId id="416" r:id="rId18"/>
    <p:sldId id="256" r:id="rId19"/>
    <p:sldId id="441" r:id="rId20"/>
    <p:sldId id="417" r:id="rId21"/>
    <p:sldId id="428" r:id="rId22"/>
    <p:sldId id="379" r:id="rId23"/>
    <p:sldId id="447" r:id="rId24"/>
    <p:sldId id="448" r:id="rId25"/>
    <p:sldId id="392" r:id="rId26"/>
    <p:sldId id="427" r:id="rId27"/>
    <p:sldId id="449" r:id="rId28"/>
    <p:sldId id="419" r:id="rId29"/>
    <p:sldId id="420" r:id="rId30"/>
    <p:sldId id="402" r:id="rId31"/>
    <p:sldId id="429" r:id="rId32"/>
    <p:sldId id="445" r:id="rId33"/>
    <p:sldId id="465" r:id="rId34"/>
    <p:sldId id="454" r:id="rId35"/>
    <p:sldId id="455" r:id="rId36"/>
    <p:sldId id="462" r:id="rId37"/>
    <p:sldId id="456" r:id="rId38"/>
    <p:sldId id="457" r:id="rId39"/>
    <p:sldId id="458" r:id="rId40"/>
    <p:sldId id="459" r:id="rId41"/>
    <p:sldId id="460" r:id="rId42"/>
    <p:sldId id="461" r:id="rId43"/>
    <p:sldId id="442" r:id="rId44"/>
  </p:sldIdLst>
  <p:sldSz cx="9144000" cy="6858000" type="screen4x3"/>
  <p:notesSz cx="6858000" cy="9313863"/>
  <p:embeddedFontLst>
    <p:embeddedFont>
      <p:font typeface="Trebuchet MS" panose="020B0603020202020204" pitchFamily="34" charset="0"/>
      <p:regular r:id="rId46"/>
      <p:bold r:id="rId47"/>
      <p:italic r:id="rId48"/>
      <p:boldItalic r:id="rId49"/>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urman, James"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3333FF"/>
    <a:srgbClr val="F3E1E1"/>
    <a:srgbClr val="D7AB9D"/>
    <a:srgbClr val="E3CBCB"/>
    <a:srgbClr val="DFC3C3"/>
    <a:srgbClr val="E2C8C8"/>
    <a:srgbClr val="E7C3C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15" autoAdjust="0"/>
    <p:restoredTop sz="96329" autoAdjust="0"/>
  </p:normalViewPr>
  <p:slideViewPr>
    <p:cSldViewPr snapToGrid="0">
      <p:cViewPr varScale="1">
        <p:scale>
          <a:sx n="84" d="100"/>
          <a:sy n="84" d="100"/>
        </p:scale>
        <p:origin x="1339" y="288"/>
      </p:cViewPr>
      <p:guideLst>
        <p:guide orient="horz" pos="2160"/>
        <p:guide pos="2880"/>
      </p:guideLst>
    </p:cSldViewPr>
  </p:slideViewPr>
  <p:outlineViewPr>
    <p:cViewPr>
      <p:scale>
        <a:sx n="33" d="100"/>
        <a:sy n="33" d="100"/>
      </p:scale>
      <p:origin x="0" y="-18624"/>
    </p:cViewPr>
  </p:outlineViewPr>
  <p:notesTextViewPr>
    <p:cViewPr>
      <p:scale>
        <a:sx n="125" d="100"/>
        <a:sy n="125" d="100"/>
      </p:scale>
      <p:origin x="0" y="0"/>
    </p:cViewPr>
  </p:notesTextViewPr>
  <p:sorterViewPr>
    <p:cViewPr varScale="1">
      <p:scale>
        <a:sx n="100" d="100"/>
        <a:sy n="100" d="100"/>
      </p:scale>
      <p:origin x="0" y="0"/>
    </p:cViewPr>
  </p:sorterViewPr>
  <p:notesViewPr>
    <p:cSldViewPr snapToGrid="0">
      <p:cViewPr>
        <p:scale>
          <a:sx n="110" d="100"/>
          <a:sy n="110" d="100"/>
        </p:scale>
        <p:origin x="-888" y="480"/>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font" Target="fonts/font2.fntdata"/><Relationship Id="rId50" Type="http://schemas.openxmlformats.org/officeDocument/2006/relationships/commentAuthors" Target="commentAuthor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notesMaster" Target="notesMasters/notesMaster1.xml"/><Relationship Id="rId53"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font" Target="fonts/font3.fntdata"/><Relationship Id="rId8" Type="http://schemas.openxmlformats.org/officeDocument/2006/relationships/slide" Target="slides/slide5.xml"/><Relationship Id="rId51" Type="http://schemas.openxmlformats.org/officeDocument/2006/relationships/presProps" Target="presProps.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font" Target="fonts/font1.fntdata"/><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font" Target="fonts/font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E2F0D04-C11C-4661-9ABC-F1FC8DEF3F15}"/>
              </a:ext>
            </a:extLst>
          </p:cNvPr>
          <p:cNvSpPr>
            <a:spLocks noGrp="1"/>
          </p:cNvSpPr>
          <p:nvPr>
            <p:ph type="hdr" sz="quarter"/>
          </p:nvPr>
        </p:nvSpPr>
        <p:spPr>
          <a:xfrm>
            <a:off x="1" y="0"/>
            <a:ext cx="2972421" cy="466012"/>
          </a:xfrm>
          <a:prstGeom prst="rect">
            <a:avLst/>
          </a:prstGeom>
        </p:spPr>
        <p:txBody>
          <a:bodyPr vert="horz" lIns="92616" tIns="46309" rIns="92616" bIns="46309" rtlCol="0"/>
          <a:lstStyle>
            <a:lvl1pPr algn="l" eaLnBrk="1" hangingPunct="1">
              <a:defRPr sz="13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0DA14AB9-8D81-4476-9661-43EACD47B266}"/>
              </a:ext>
            </a:extLst>
          </p:cNvPr>
          <p:cNvSpPr>
            <a:spLocks noGrp="1"/>
          </p:cNvSpPr>
          <p:nvPr>
            <p:ph type="dt" idx="1"/>
          </p:nvPr>
        </p:nvSpPr>
        <p:spPr>
          <a:xfrm>
            <a:off x="3884027" y="0"/>
            <a:ext cx="2972421" cy="466012"/>
          </a:xfrm>
          <a:prstGeom prst="rect">
            <a:avLst/>
          </a:prstGeom>
        </p:spPr>
        <p:txBody>
          <a:bodyPr vert="horz" lIns="92616" tIns="46309" rIns="92616" bIns="46309" rtlCol="0"/>
          <a:lstStyle>
            <a:lvl1pPr algn="r" eaLnBrk="1" hangingPunct="1">
              <a:defRPr sz="1300">
                <a:latin typeface="Arial" charset="0"/>
                <a:cs typeface="+mn-cs"/>
              </a:defRPr>
            </a:lvl1pPr>
          </a:lstStyle>
          <a:p>
            <a:pPr>
              <a:defRPr/>
            </a:pPr>
            <a:fld id="{A495E428-53C9-4C01-ADE6-DF7A5B037C1A}" type="datetimeFigureOut">
              <a:rPr lang="en-US"/>
              <a:pPr>
                <a:defRPr/>
              </a:pPr>
              <a:t>7/2/2025</a:t>
            </a:fld>
            <a:endParaRPr lang="en-US"/>
          </a:p>
        </p:txBody>
      </p:sp>
      <p:sp>
        <p:nvSpPr>
          <p:cNvPr id="4" name="Slide Image Placeholder 3">
            <a:extLst>
              <a:ext uri="{FF2B5EF4-FFF2-40B4-BE49-F238E27FC236}">
                <a16:creationId xmlns:a16="http://schemas.microsoft.com/office/drawing/2014/main" id="{224E48F6-D74D-4803-944E-63F95A485A2E}"/>
              </a:ext>
            </a:extLst>
          </p:cNvPr>
          <p:cNvSpPr>
            <a:spLocks noGrp="1" noRot="1" noChangeAspect="1"/>
          </p:cNvSpPr>
          <p:nvPr>
            <p:ph type="sldImg" idx="2"/>
          </p:nvPr>
        </p:nvSpPr>
        <p:spPr>
          <a:xfrm>
            <a:off x="1101725" y="700088"/>
            <a:ext cx="4654550" cy="3492500"/>
          </a:xfrm>
          <a:prstGeom prst="rect">
            <a:avLst/>
          </a:prstGeom>
          <a:noFill/>
          <a:ln w="12700">
            <a:solidFill>
              <a:prstClr val="black"/>
            </a:solidFill>
          </a:ln>
        </p:spPr>
        <p:txBody>
          <a:bodyPr vert="horz" lIns="92616" tIns="46309" rIns="92616" bIns="46309" rtlCol="0" anchor="ctr"/>
          <a:lstStyle/>
          <a:p>
            <a:pPr lvl="0"/>
            <a:endParaRPr lang="en-US" noProof="0"/>
          </a:p>
        </p:txBody>
      </p:sp>
      <p:sp>
        <p:nvSpPr>
          <p:cNvPr id="5" name="Notes Placeholder 4">
            <a:extLst>
              <a:ext uri="{FF2B5EF4-FFF2-40B4-BE49-F238E27FC236}">
                <a16:creationId xmlns:a16="http://schemas.microsoft.com/office/drawing/2014/main" id="{1D147AD3-EAEB-40AA-B171-36944581D14D}"/>
              </a:ext>
            </a:extLst>
          </p:cNvPr>
          <p:cNvSpPr>
            <a:spLocks noGrp="1"/>
          </p:cNvSpPr>
          <p:nvPr>
            <p:ph type="body" sz="quarter" idx="3"/>
          </p:nvPr>
        </p:nvSpPr>
        <p:spPr>
          <a:xfrm>
            <a:off x="686421" y="4424721"/>
            <a:ext cx="5485158" cy="4190921"/>
          </a:xfrm>
          <a:prstGeom prst="rect">
            <a:avLst/>
          </a:prstGeom>
        </p:spPr>
        <p:txBody>
          <a:bodyPr vert="horz" lIns="92616" tIns="46309" rIns="92616" bIns="46309"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31548711-A33B-41E3-8F41-5BBE5414637D}"/>
              </a:ext>
            </a:extLst>
          </p:cNvPr>
          <p:cNvSpPr>
            <a:spLocks noGrp="1"/>
          </p:cNvSpPr>
          <p:nvPr>
            <p:ph type="ftr" sz="quarter" idx="4"/>
          </p:nvPr>
        </p:nvSpPr>
        <p:spPr>
          <a:xfrm>
            <a:off x="1" y="8846261"/>
            <a:ext cx="2972421" cy="466012"/>
          </a:xfrm>
          <a:prstGeom prst="rect">
            <a:avLst/>
          </a:prstGeom>
        </p:spPr>
        <p:txBody>
          <a:bodyPr vert="horz" lIns="92616" tIns="46309" rIns="92616" bIns="46309" rtlCol="0" anchor="b"/>
          <a:lstStyle>
            <a:lvl1pPr algn="l" eaLnBrk="1" hangingPunct="1">
              <a:defRPr sz="13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340FBBE6-4DD7-412F-9708-DCB9473974FD}"/>
              </a:ext>
            </a:extLst>
          </p:cNvPr>
          <p:cNvSpPr>
            <a:spLocks noGrp="1"/>
          </p:cNvSpPr>
          <p:nvPr>
            <p:ph type="sldNum" sz="quarter" idx="5"/>
          </p:nvPr>
        </p:nvSpPr>
        <p:spPr>
          <a:xfrm>
            <a:off x="3884027" y="8846261"/>
            <a:ext cx="2972421" cy="466012"/>
          </a:xfrm>
          <a:prstGeom prst="rect">
            <a:avLst/>
          </a:prstGeom>
        </p:spPr>
        <p:txBody>
          <a:bodyPr vert="horz" wrap="square" lIns="92616" tIns="46309" rIns="92616" bIns="46309" numCol="1" anchor="b" anchorCtr="0" compatLnSpc="1">
            <a:prstTxWarp prst="textNoShape">
              <a:avLst/>
            </a:prstTxWarp>
          </a:bodyPr>
          <a:lstStyle>
            <a:lvl1pPr algn="r" eaLnBrk="1" hangingPunct="1">
              <a:defRPr sz="1300"/>
            </a:lvl1pPr>
          </a:lstStyle>
          <a:p>
            <a:pPr>
              <a:defRPr/>
            </a:pPr>
            <a:fld id="{7183FCE8-DB88-4258-82B7-479EFB62ABF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0930EA93-C8FE-4836-9F87-4102A93B1CF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C65C1014-D9E3-4D01-9D9E-927ED573B25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6148" name="Slide Number Placeholder 3">
            <a:extLst>
              <a:ext uri="{FF2B5EF4-FFF2-40B4-BE49-F238E27FC236}">
                <a16:creationId xmlns:a16="http://schemas.microsoft.com/office/drawing/2014/main" id="{107B7C08-1378-4DA1-942C-65E7D90A368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BEEAE01-E795-4CBD-AB3F-4768BF220F8B}" type="slidenum">
              <a:rPr lang="en-US" altLang="en-US" sz="1300" smtClean="0">
                <a:latin typeface="Arial" panose="020B0604020202020204" pitchFamily="34" charset="0"/>
              </a:rPr>
              <a:pPr>
                <a:spcBef>
                  <a:spcPct val="0"/>
                </a:spcBef>
              </a:pPr>
              <a:t>1</a:t>
            </a:fld>
            <a:endParaRPr lang="en-US" altLang="en-US" sz="1300" dirty="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57363B3C-5BEE-4861-A3A3-EF2D979038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ED59135D-D02E-4C59-844C-DD04DFA1CA1E}"/>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ts val="1200"/>
              </a:spcBef>
              <a:defRPr/>
            </a:pPr>
            <a:r>
              <a:rPr lang="en-US" altLang="en-US" dirty="0"/>
              <a:t>This slide, similar to the slide shown the BPIPPRM presentation, illustrates the building we are representing in the AERSCREEN hands-on activity. </a:t>
            </a:r>
          </a:p>
          <a:p>
            <a:pPr eaLnBrk="1" hangingPunct="1">
              <a:spcBef>
                <a:spcPts val="1200"/>
              </a:spcBef>
              <a:defRPr/>
            </a:pPr>
            <a:endParaRPr lang="en-US" altLang="en-US" dirty="0"/>
          </a:p>
          <a:p>
            <a:pPr eaLnBrk="1" hangingPunct="1">
              <a:spcBef>
                <a:spcPts val="1200"/>
              </a:spcBef>
              <a:defRPr/>
            </a:pPr>
            <a:r>
              <a:rPr lang="en-US" altLang="en-US" dirty="0"/>
              <a:t>Two angles that are required as input:</a:t>
            </a:r>
          </a:p>
          <a:p>
            <a:pPr lvl="1" indent="-233363" eaLnBrk="1" hangingPunct="1">
              <a:spcBef>
                <a:spcPts val="600"/>
              </a:spcBef>
              <a:buFont typeface="Calibri" panose="020F0502020204030204" pitchFamily="34" charset="0"/>
              <a:buAutoNum type="arabicPeriod"/>
              <a:defRPr/>
            </a:pPr>
            <a:r>
              <a:rPr lang="en-US" altLang="en-US" dirty="0"/>
              <a:t>Maximum building dimension angle to true north (65 degrees), and</a:t>
            </a:r>
          </a:p>
          <a:p>
            <a:pPr lvl="1" indent="-233363" eaLnBrk="1" hangingPunct="1">
              <a:spcBef>
                <a:spcPts val="600"/>
              </a:spcBef>
              <a:buFont typeface="Calibri" panose="020F0502020204030204" pitchFamily="34" charset="0"/>
              <a:buAutoNum type="arabicPeriod"/>
              <a:defRPr/>
            </a:pPr>
            <a:r>
              <a:rPr lang="en-US" altLang="en-US" dirty="0"/>
              <a:t>Direction of the stack from building center (240 degrees).</a:t>
            </a:r>
          </a:p>
          <a:p>
            <a:pPr marL="223837" lvl="1" eaLnBrk="1" hangingPunct="1">
              <a:spcBef>
                <a:spcPts val="600"/>
              </a:spcBef>
              <a:buFont typeface="Calibri" panose="020F0502020204030204" pitchFamily="34" charset="0"/>
              <a:buNone/>
              <a:defRPr/>
            </a:pPr>
            <a:endParaRPr lang="en-US" altLang="en-US" dirty="0"/>
          </a:p>
          <a:p>
            <a:pPr eaLnBrk="1" hangingPunct="1">
              <a:spcBef>
                <a:spcPts val="1163"/>
              </a:spcBef>
              <a:defRPr/>
            </a:pPr>
            <a:r>
              <a:rPr lang="en-US" altLang="en-US" dirty="0"/>
              <a:t>The red “S” marks the approximate location of the stack, and the blue “C” marks the approximate center of Tier 1. Three dashed arrows originate from the center of the building. One points northward (0 degrees). Going in a clockwise direction, the second arrow is parallel to the building along the maximum dimension showing the longer side of the building is oriented at 65 degrees from north (#1). Continuing in a clockwise direction, the third arrow points toward the stack, which is 240 degrees from north (#2).</a:t>
            </a:r>
          </a:p>
          <a:p>
            <a:pPr eaLnBrk="1" hangingPunct="1">
              <a:spcBef>
                <a:spcPts val="1163"/>
              </a:spcBef>
              <a:defRPr/>
            </a:pPr>
            <a:endParaRPr lang="en-US" altLang="en-US" dirty="0"/>
          </a:p>
          <a:p>
            <a:pPr eaLnBrk="1" hangingPunct="1">
              <a:spcBef>
                <a:spcPts val="1163"/>
              </a:spcBef>
              <a:defRPr/>
            </a:pPr>
            <a:r>
              <a:rPr lang="en-US" altLang="en-US" dirty="0"/>
              <a:t>The distance from the stack to the center of the building is 90 meters.</a:t>
            </a:r>
          </a:p>
        </p:txBody>
      </p:sp>
      <p:sp>
        <p:nvSpPr>
          <p:cNvPr id="28676" name="Slide Number Placeholder 3">
            <a:extLst>
              <a:ext uri="{FF2B5EF4-FFF2-40B4-BE49-F238E27FC236}">
                <a16:creationId xmlns:a16="http://schemas.microsoft.com/office/drawing/2014/main" id="{482B5F9C-0762-4A19-AAAA-5929BF53308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D1E5227-34D5-4161-B238-675C2573A7BC}" type="slidenum">
              <a:rPr lang="en-US" altLang="en-US" sz="1300" smtClean="0">
                <a:latin typeface="Arial" panose="020B0604020202020204" pitchFamily="34" charset="0"/>
              </a:rPr>
              <a:pPr>
                <a:spcBef>
                  <a:spcPct val="0"/>
                </a:spcBef>
              </a:pPr>
              <a:t>12</a:t>
            </a:fld>
            <a:endParaRPr lang="en-US" altLang="en-US" sz="1300">
              <a:latin typeface="Arial" panose="020B060402020202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8FDCF31-8B20-4557-83F2-A034015D725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DC6F596-A6B8-49A9-9A57-E9876F7E280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FLAT terrain is a non-default option in AERMOD (and therefore AERSCREEN). Unless the FLAT option can be justified, the effects of terrain should be included.</a:t>
            </a:r>
          </a:p>
          <a:p>
            <a:pPr eaLnBrk="1" hangingPunct="1">
              <a:spcBef>
                <a:spcPts val="1200"/>
              </a:spcBef>
            </a:pPr>
            <a:endParaRPr lang="en-US" altLang="en-US"/>
          </a:p>
          <a:p>
            <a:pPr eaLnBrk="1" hangingPunct="1">
              <a:spcBef>
                <a:spcPts val="1200"/>
              </a:spcBef>
            </a:pPr>
            <a:r>
              <a:rPr lang="en-US" altLang="en-US"/>
              <a:t>The maximum distance to probe matches the distance from the facility to the edge of our receptor boundary in the AERMOD example.</a:t>
            </a:r>
          </a:p>
          <a:p>
            <a:pPr eaLnBrk="1" hangingPunct="1">
              <a:spcBef>
                <a:spcPts val="1200"/>
              </a:spcBef>
            </a:pPr>
            <a:endParaRPr lang="en-US" altLang="en-US"/>
          </a:p>
          <a:p>
            <a:pPr eaLnBrk="1" hangingPunct="1">
              <a:spcBef>
                <a:spcPts val="1200"/>
              </a:spcBef>
            </a:pPr>
            <a:r>
              <a:rPr lang="en-US" altLang="en-US"/>
              <a:t>We will not model:</a:t>
            </a:r>
          </a:p>
          <a:p>
            <a:pPr marL="344488" lvl="1" indent="-111125" eaLnBrk="1" hangingPunct="1">
              <a:spcBef>
                <a:spcPts val="1200"/>
              </a:spcBef>
              <a:buFontTx/>
              <a:buChar char="•"/>
            </a:pPr>
            <a:r>
              <a:rPr lang="en-US" altLang="en-US"/>
              <a:t>Optional discrete receptors but could if we know the locations of sensitive populations, or</a:t>
            </a:r>
          </a:p>
          <a:p>
            <a:pPr marL="344488" lvl="1" indent="-111125" eaLnBrk="1" hangingPunct="1">
              <a:spcBef>
                <a:spcPts val="1200"/>
              </a:spcBef>
              <a:buFontTx/>
              <a:buChar char="•"/>
            </a:pPr>
            <a:r>
              <a:rPr lang="en-US" altLang="en-US"/>
              <a:t>Flagpole receptors.</a:t>
            </a:r>
          </a:p>
          <a:p>
            <a:pPr eaLnBrk="1" hangingPunct="1">
              <a:spcBef>
                <a:spcPts val="1200"/>
              </a:spcBef>
            </a:pPr>
            <a:endParaRPr lang="en-US" altLang="en-US"/>
          </a:p>
          <a:p>
            <a:pPr eaLnBrk="1" hangingPunct="1">
              <a:spcBef>
                <a:spcPts val="1200"/>
              </a:spcBef>
            </a:pPr>
            <a:r>
              <a:rPr lang="en-US" altLang="en-US"/>
              <a:t>The source elevation can be entered directly or derived from AERMAP (which AERSCREEN will run). We will let AERSCREEN derive the elevation.</a:t>
            </a:r>
          </a:p>
        </p:txBody>
      </p:sp>
      <p:sp>
        <p:nvSpPr>
          <p:cNvPr id="32772" name="Slide Number Placeholder 3">
            <a:extLst>
              <a:ext uri="{FF2B5EF4-FFF2-40B4-BE49-F238E27FC236}">
                <a16:creationId xmlns:a16="http://schemas.microsoft.com/office/drawing/2014/main" id="{6287078A-9C2B-4159-90D3-A8B168D8482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C2D3A5B1-315F-485D-AEB5-707EFAFD9249}" type="slidenum">
              <a:rPr lang="en-US" altLang="en-US" sz="1300" smtClean="0">
                <a:latin typeface="Arial" panose="020B0604020202020204" pitchFamily="34" charset="0"/>
              </a:rPr>
              <a:pPr>
                <a:spcBef>
                  <a:spcPct val="0"/>
                </a:spcBef>
              </a:pPr>
              <a:t>13</a:t>
            </a:fld>
            <a:endParaRPr lang="en-US" altLang="en-US" sz="130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1D7B41AC-EF69-4CEB-ACEF-20B85E82AB7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2A483724-1078-4A55-ACF8-470308CB879D}"/>
              </a:ext>
            </a:extLst>
          </p:cNvPr>
          <p:cNvSpPr>
            <a:spLocks noGrp="1"/>
          </p:cNvSpPr>
          <p:nvPr>
            <p:ph type="body" idx="1"/>
          </p:nvPr>
        </p:nvSpPr>
        <p:spPr bwMode="auto"/>
        <p:txBody>
          <a:bodyPr wrap="square" numCol="1" anchor="t" anchorCtr="0" compatLnSpc="1">
            <a:prstTxWarp prst="textNoShape">
              <a:avLst/>
            </a:prstTxWarp>
            <a:normAutofit fontScale="92500" lnSpcReduction="10000"/>
          </a:bodyPr>
          <a:lstStyle/>
          <a:p>
            <a:pPr eaLnBrk="1" hangingPunct="1">
              <a:spcBef>
                <a:spcPts val="1200"/>
              </a:spcBef>
              <a:defRPr/>
            </a:pPr>
            <a:r>
              <a:rPr lang="en-US" altLang="en-US" dirty="0"/>
              <a:t>For our example, we will not enter any discrete receptors. If you answer “Yes” to the prompt, you will be asked to provide the name of the file with the locations of the discrete receptors.</a:t>
            </a:r>
          </a:p>
          <a:p>
            <a:pPr eaLnBrk="1" hangingPunct="1">
              <a:spcBef>
                <a:spcPts val="1200"/>
              </a:spcBef>
              <a:defRPr/>
            </a:pPr>
            <a:endParaRPr lang="en-US" altLang="en-US" dirty="0"/>
          </a:p>
          <a:p>
            <a:pPr eaLnBrk="1" hangingPunct="1">
              <a:spcBef>
                <a:spcPts val="1200"/>
              </a:spcBef>
              <a:defRPr/>
            </a:pPr>
            <a:r>
              <a:rPr lang="en-US" altLang="en-US" dirty="0"/>
              <a:t>Nor will we use flagpole receptors.</a:t>
            </a:r>
          </a:p>
          <a:p>
            <a:pPr eaLnBrk="1" hangingPunct="1">
              <a:spcBef>
                <a:spcPts val="1200"/>
              </a:spcBef>
              <a:defRPr/>
            </a:pPr>
            <a:endParaRPr lang="en-US" altLang="en-US" dirty="0"/>
          </a:p>
          <a:p>
            <a:pPr eaLnBrk="1" hangingPunct="1">
              <a:spcBef>
                <a:spcPts val="1200"/>
              </a:spcBef>
              <a:defRPr/>
            </a:pPr>
            <a:r>
              <a:rPr lang="en-US" altLang="en-US" dirty="0"/>
              <a:t>Unless you know the elevation of your source, it is easiest to let AERMAP determine the source elevation. Although we have the elevation from our AERMOD modeling run, we will allow AERMAP to recompute it.</a:t>
            </a:r>
          </a:p>
          <a:p>
            <a:pPr eaLnBrk="1" hangingPunct="1">
              <a:spcBef>
                <a:spcPts val="1200"/>
              </a:spcBef>
              <a:defRPr/>
            </a:pPr>
            <a:endParaRPr lang="en-US" altLang="en-US" dirty="0"/>
          </a:p>
          <a:p>
            <a:pPr eaLnBrk="1" hangingPunct="1">
              <a:spcBef>
                <a:spcPts val="1200"/>
              </a:spcBef>
              <a:defRPr/>
            </a:pPr>
            <a:r>
              <a:rPr lang="en-US" altLang="en-US" dirty="0"/>
              <a:t>Because we are working in </a:t>
            </a:r>
            <a:r>
              <a:rPr lang="en-US" dirty="0"/>
              <a:t>Universal Transverse Mercator (</a:t>
            </a:r>
            <a:r>
              <a:rPr lang="en-US" altLang="en-US" dirty="0"/>
              <a:t>UTM) coordinates, respond with UTM coordinates, entered in meters, and the corresponding UTM zone. </a:t>
            </a:r>
          </a:p>
          <a:p>
            <a:pPr eaLnBrk="1" hangingPunct="1">
              <a:spcBef>
                <a:spcPts val="1200"/>
              </a:spcBef>
              <a:defRPr/>
            </a:pPr>
            <a:endParaRPr lang="en-US" altLang="en-US" dirty="0"/>
          </a:p>
          <a:p>
            <a:pPr eaLnBrk="1" hangingPunct="1">
              <a:spcBef>
                <a:spcPts val="1200"/>
              </a:spcBef>
              <a:defRPr/>
            </a:pPr>
            <a:r>
              <a:rPr lang="en-US" altLang="en-US" dirty="0"/>
              <a:t>The zone is important, because there are 60 zones around the world (6 degrees latitude for each) and the coordinates do repeat across the zones for a given longitude.</a:t>
            </a:r>
          </a:p>
          <a:p>
            <a:pPr eaLnBrk="1" hangingPunct="1">
              <a:spcBef>
                <a:spcPts val="1200"/>
              </a:spcBef>
              <a:defRPr/>
            </a:pPr>
            <a:endParaRPr lang="en-US" altLang="en-US" dirty="0"/>
          </a:p>
          <a:p>
            <a:pPr eaLnBrk="1" hangingPunct="1">
              <a:spcBef>
                <a:spcPts val="1200"/>
              </a:spcBef>
              <a:defRPr/>
            </a:pPr>
            <a:r>
              <a:rPr lang="en-US" altLang="en-US" dirty="0"/>
              <a:t>There are only two choices for the datum: 1 (for the 1927 North American Datum) and 4 (for the 1983 North American Datum).</a:t>
            </a:r>
          </a:p>
        </p:txBody>
      </p:sp>
      <p:sp>
        <p:nvSpPr>
          <p:cNvPr id="34820" name="Slide Number Placeholder 3">
            <a:extLst>
              <a:ext uri="{FF2B5EF4-FFF2-40B4-BE49-F238E27FC236}">
                <a16:creationId xmlns:a16="http://schemas.microsoft.com/office/drawing/2014/main" id="{9EBAB4CB-C11C-49FE-9DFA-2B255F0D392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FA85FBD-92E4-4E3A-BDE0-9D622875B8EA}" type="slidenum">
              <a:rPr lang="en-US" altLang="en-US" sz="1300" smtClean="0">
                <a:latin typeface="Arial" panose="020B0604020202020204" pitchFamily="34" charset="0"/>
              </a:rPr>
              <a:pPr>
                <a:spcBef>
                  <a:spcPct val="0"/>
                </a:spcBef>
              </a:pPr>
              <a:t>14</a:t>
            </a:fld>
            <a:endParaRPr lang="en-US" altLang="en-US" sz="130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A3018566-F980-4489-88EE-4373869854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04A2DF33-3DF4-4B01-B38D-90C0704FFE0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AERSCREEN runs a program called MAKEMET to develop the screening meteorology. Based on user responses, it will generate the files of hourly meteorology (SFC and PFL) needed by AERMOD.</a:t>
            </a:r>
          </a:p>
          <a:p>
            <a:pPr eaLnBrk="1" hangingPunct="1">
              <a:spcBef>
                <a:spcPts val="1200"/>
              </a:spcBef>
            </a:pPr>
            <a:endParaRPr lang="en-US" altLang="en-US"/>
          </a:p>
          <a:p>
            <a:pPr eaLnBrk="1" hangingPunct="1">
              <a:spcBef>
                <a:spcPts val="1200"/>
              </a:spcBef>
            </a:pPr>
            <a:r>
              <a:rPr lang="en-US" altLang="en-US"/>
              <a:t>Default minimum and maximum ambient temperatures are 250 kelvin (-10°F) to 310 kelvin (98°F). Minimum wind speed is 0.5 meter/second. Accept the default values.</a:t>
            </a:r>
          </a:p>
          <a:p>
            <a:pPr eaLnBrk="1" hangingPunct="1">
              <a:spcBef>
                <a:spcPts val="1200"/>
              </a:spcBef>
            </a:pPr>
            <a:endParaRPr lang="en-US" altLang="en-US"/>
          </a:p>
          <a:p>
            <a:pPr eaLnBrk="1" hangingPunct="1">
              <a:spcBef>
                <a:spcPts val="1200"/>
              </a:spcBef>
            </a:pPr>
            <a:r>
              <a:rPr lang="en-US" altLang="en-US"/>
              <a:t>The lowest level in the site-specific data is 10 meters.</a:t>
            </a:r>
          </a:p>
          <a:p>
            <a:pPr eaLnBrk="1" hangingPunct="1">
              <a:spcBef>
                <a:spcPts val="1200"/>
              </a:spcBef>
            </a:pPr>
            <a:endParaRPr lang="en-US" altLang="en-US"/>
          </a:p>
          <a:p>
            <a:pPr eaLnBrk="1" hangingPunct="1">
              <a:spcBef>
                <a:spcPts val="1200"/>
              </a:spcBef>
            </a:pPr>
            <a:r>
              <a:rPr lang="en-US" altLang="en-US"/>
              <a:t>For the three surface characteristics, we use an approximate average of the characteristics found in the AERMET Stage 3 run.</a:t>
            </a:r>
          </a:p>
        </p:txBody>
      </p:sp>
      <p:sp>
        <p:nvSpPr>
          <p:cNvPr id="36868" name="Slide Number Placeholder 3">
            <a:extLst>
              <a:ext uri="{FF2B5EF4-FFF2-40B4-BE49-F238E27FC236}">
                <a16:creationId xmlns:a16="http://schemas.microsoft.com/office/drawing/2014/main" id="{1572645E-7DA3-4D4C-858B-A5B72D0D692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10BE043-79B1-4907-B7F6-A007E02A2183}" type="slidenum">
              <a:rPr lang="en-US" altLang="en-US" sz="1300" smtClean="0">
                <a:latin typeface="Arial" panose="020B0604020202020204" pitchFamily="34" charset="0"/>
              </a:rPr>
              <a:pPr>
                <a:spcBef>
                  <a:spcPct val="0"/>
                </a:spcBef>
              </a:pPr>
              <a:t>15</a:t>
            </a:fld>
            <a:endParaRPr lang="en-US" altLang="en-US" sz="130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BF8359D8-241D-4A8F-86AD-097B2781C22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19F42333-4344-44F2-97D0-921FFBC50DD5}"/>
              </a:ext>
            </a:extLst>
          </p:cNvPr>
          <p:cNvSpPr>
            <a:spLocks noGrp="1"/>
          </p:cNvSpPr>
          <p:nvPr>
            <p:ph type="body" idx="1"/>
          </p:nvPr>
        </p:nvSpPr>
        <p:spPr/>
        <p:txBody>
          <a:bodyPr>
            <a:normAutofit fontScale="85000" lnSpcReduction="20000"/>
          </a:bodyPr>
          <a:lstStyle/>
          <a:p>
            <a:pPr eaLnBrk="1" hangingPunct="1">
              <a:spcBef>
                <a:spcPts val="1200"/>
              </a:spcBef>
              <a:defRPr/>
            </a:pPr>
            <a:r>
              <a:rPr lang="en-US" dirty="0"/>
              <a:t>AERSCREEN contains an option to adjust U* to address issues related to potential overpredictions under stable low wind conditions.</a:t>
            </a:r>
          </a:p>
          <a:p>
            <a:pPr eaLnBrk="1" hangingPunct="1">
              <a:spcBef>
                <a:spcPts val="1200"/>
              </a:spcBef>
              <a:defRPr/>
            </a:pPr>
            <a:endParaRPr lang="en-US" dirty="0"/>
          </a:p>
          <a:p>
            <a:pPr eaLnBrk="1" hangingPunct="1">
              <a:spcBef>
                <a:spcPts val="1200"/>
              </a:spcBef>
              <a:defRPr/>
            </a:pPr>
            <a:r>
              <a:rPr lang="en-US" dirty="0"/>
              <a:t>AERSCREEN will calculate fumigation due to inversion break-up and coastal fumigation for point sources with release heights (above ground level) 10 m or more in height. The fumigation equations are taken from SCREEN3 (U.S. EPA, 1995) and follow the methodology of Turner (1970). </a:t>
            </a:r>
          </a:p>
          <a:p>
            <a:pPr eaLnBrk="1" hangingPunct="1">
              <a:spcBef>
                <a:spcPts val="1200"/>
              </a:spcBef>
              <a:defRPr/>
            </a:pPr>
            <a:endParaRPr lang="en-US" dirty="0"/>
          </a:p>
          <a:p>
            <a:pPr>
              <a:defRPr/>
            </a:pPr>
            <a:r>
              <a:rPr lang="en-US" dirty="0"/>
              <a:t>The inputs to AERSCREEN.INP are: </a:t>
            </a:r>
          </a:p>
          <a:p>
            <a:pPr marL="171450" indent="-171450">
              <a:buFont typeface="Arial" panose="020B0604020202020204" pitchFamily="34" charset="0"/>
              <a:buChar char="•"/>
              <a:defRPr/>
            </a:pPr>
            <a:r>
              <a:rPr lang="en-US" dirty="0"/>
              <a:t>Calculate inversion break-up fumigation (Y = calculate fumigation, N = do not calculate fumigation).</a:t>
            </a:r>
          </a:p>
          <a:p>
            <a:pPr marL="171450" indent="-171450">
              <a:buFont typeface="Arial" panose="020B0604020202020204" pitchFamily="34" charset="0"/>
              <a:buChar char="•"/>
              <a:defRPr/>
            </a:pPr>
            <a:r>
              <a:rPr lang="en-US" dirty="0"/>
              <a:t>Calculate shoreline fumigation (Y = calculate fumigation, N = do not calculate fumigation).</a:t>
            </a:r>
          </a:p>
          <a:p>
            <a:pPr marL="171450" indent="-171450">
              <a:buFont typeface="Arial" panose="020B0604020202020204" pitchFamily="34" charset="0"/>
              <a:buChar char="•"/>
              <a:defRPr/>
            </a:pPr>
            <a:r>
              <a:rPr lang="en-US" dirty="0"/>
              <a:t>Minimum distance to shoreline in meters (less than 3,000 m).</a:t>
            </a:r>
          </a:p>
          <a:p>
            <a:pPr marL="171450" indent="-171450">
              <a:buFont typeface="Arial" panose="020B0604020202020204" pitchFamily="34" charset="0"/>
              <a:buChar char="•"/>
              <a:defRPr/>
            </a:pPr>
            <a:r>
              <a:rPr lang="en-US" dirty="0"/>
              <a:t>Optional direction to shoreline from source (0–360 degrees or -9 for no specified direction).</a:t>
            </a:r>
          </a:p>
          <a:p>
            <a:pPr marL="171450" indent="-171450">
              <a:buFont typeface="Arial" panose="020B0604020202020204" pitchFamily="34" charset="0"/>
              <a:buChar char="•"/>
              <a:defRPr/>
            </a:pPr>
            <a:endParaRPr lang="en-US" dirty="0"/>
          </a:p>
          <a:p>
            <a:pPr>
              <a:buFont typeface="Arial" panose="020B0604020202020204" pitchFamily="34" charset="0"/>
              <a:buNone/>
              <a:defRPr/>
            </a:pPr>
            <a:r>
              <a:rPr lang="en-US" dirty="0"/>
              <a:t>For shoreline fumigation, the user also enters the minimum distance to the shoreline from the source, and the user has the option to specify the direction from the source to the shoreline when using spatially varying surface characteristics for MAKEMET. This option allows AERSCREEN to use appropriate surface characteristics corresponding to the upwind direction from the source to shoreline. For the fumigation options, the source is considered rural, no downwash effects are included, and no terrain effects are included. </a:t>
            </a:r>
          </a:p>
          <a:p>
            <a:pPr>
              <a:buFont typeface="Arial" panose="020B0604020202020204" pitchFamily="34" charset="0"/>
              <a:buNone/>
              <a:defRPr/>
            </a:pPr>
            <a:endParaRPr lang="en-US" dirty="0"/>
          </a:p>
          <a:p>
            <a:pPr>
              <a:buFont typeface="Arial" panose="020B0604020202020204" pitchFamily="34" charset="0"/>
              <a:buNone/>
              <a:defRPr/>
            </a:pPr>
            <a:r>
              <a:rPr lang="en-US" dirty="0"/>
              <a:t>AERSCREEN allows for the option to output a debug file that contains all intermediate output from the stages of AERSCREEN (PROBE and FLOWSECTOR). See Section 3.5 and 3.6 of the AERSCREEN User’s Guide for further details. When fumigation options are selected, the debug option will also output the meteorological variables and iterations of the fumigation calculations. </a:t>
            </a:r>
          </a:p>
        </p:txBody>
      </p:sp>
      <p:sp>
        <p:nvSpPr>
          <p:cNvPr id="38916" name="Slide Number Placeholder 3">
            <a:extLst>
              <a:ext uri="{FF2B5EF4-FFF2-40B4-BE49-F238E27FC236}">
                <a16:creationId xmlns:a16="http://schemas.microsoft.com/office/drawing/2014/main" id="{2554B152-BF46-47F5-8CCF-CD61C40BB69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F7BB7E25-42E3-40B3-82E9-01A7E343D1BD}" type="slidenum">
              <a:rPr lang="en-US" altLang="en-US" smtClean="0"/>
              <a:pPr/>
              <a:t>17</a:t>
            </a:fld>
            <a:endParaRPr lang="en-US"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349EF9A4-5D17-43EE-9D6A-A98335AD01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8096E29B-A6C6-40AB-9757-A9D42AF6C1F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AERSCREEN prompts for the name of the output file or you can forego entering a name and press the “Enter” key to accept the default name “aerscreen.out.”</a:t>
            </a:r>
          </a:p>
        </p:txBody>
      </p:sp>
      <p:sp>
        <p:nvSpPr>
          <p:cNvPr id="40964" name="Slide Number Placeholder 3">
            <a:extLst>
              <a:ext uri="{FF2B5EF4-FFF2-40B4-BE49-F238E27FC236}">
                <a16:creationId xmlns:a16="http://schemas.microsoft.com/office/drawing/2014/main" id="{C11DDB96-6A77-4FC4-9D36-5D288B01DBA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FE500EC-2B7C-45BB-9A15-8FB9300737ED}" type="slidenum">
              <a:rPr lang="en-US" altLang="en-US" sz="1300" smtClean="0">
                <a:latin typeface="Arial" panose="020B0604020202020204" pitchFamily="34" charset="0"/>
              </a:rPr>
              <a:pPr>
                <a:spcBef>
                  <a:spcPct val="0"/>
                </a:spcBef>
              </a:pPr>
              <a:t>18</a:t>
            </a:fld>
            <a:endParaRPr lang="en-US" altLang="en-US" sz="130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a:extLst>
              <a:ext uri="{FF2B5EF4-FFF2-40B4-BE49-F238E27FC236}">
                <a16:creationId xmlns:a16="http://schemas.microsoft.com/office/drawing/2014/main" id="{E9E29E90-A83C-4498-89F6-AAB51BE05F1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a:extLst>
              <a:ext uri="{FF2B5EF4-FFF2-40B4-BE49-F238E27FC236}">
                <a16:creationId xmlns:a16="http://schemas.microsoft.com/office/drawing/2014/main" id="{E690856A-B818-4F2D-841F-E85B14D2BC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a:p>
        </p:txBody>
      </p:sp>
      <p:sp>
        <p:nvSpPr>
          <p:cNvPr id="43012" name="Slide Number Placeholder 3">
            <a:extLst>
              <a:ext uri="{FF2B5EF4-FFF2-40B4-BE49-F238E27FC236}">
                <a16:creationId xmlns:a16="http://schemas.microsoft.com/office/drawing/2014/main" id="{778BB0DD-CD26-49C3-96B0-15EEC0D08C8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FBA9FC8-8E85-4B2B-90C3-BF31E46E5E99}" type="slidenum">
              <a:rPr lang="en-US" altLang="en-US" sz="1300" smtClean="0">
                <a:latin typeface="Arial" panose="020B0604020202020204" pitchFamily="34" charset="0"/>
              </a:rPr>
              <a:pPr>
                <a:spcBef>
                  <a:spcPct val="0"/>
                </a:spcBef>
              </a:pPr>
              <a:t>19</a:t>
            </a:fld>
            <a:endParaRPr lang="en-US" altLang="en-US" sz="130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5AED2034-73D9-4A82-9DC3-00AA3872273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6767D301-01C7-4CB1-B6C5-271362BA714F}"/>
              </a:ext>
            </a:extLst>
          </p:cNvPr>
          <p:cNvSpPr>
            <a:spLocks noGrp="1"/>
          </p:cNvSpPr>
          <p:nvPr>
            <p:ph type="body" idx="1"/>
          </p:nvPr>
        </p:nvSpPr>
        <p:spPr/>
        <p:txBody>
          <a:bodyPr/>
          <a:lstStyle/>
          <a:p>
            <a:pPr eaLnBrk="1" fontAlgn="auto" hangingPunct="1">
              <a:spcBef>
                <a:spcPts val="1200"/>
              </a:spcBef>
              <a:spcAft>
                <a:spcPts val="0"/>
              </a:spcAft>
              <a:defRPr/>
            </a:pPr>
            <a:endParaRPr lang="en-US" dirty="0"/>
          </a:p>
        </p:txBody>
      </p:sp>
      <p:sp>
        <p:nvSpPr>
          <p:cNvPr id="47108" name="Slide Number Placeholder 3">
            <a:extLst>
              <a:ext uri="{FF2B5EF4-FFF2-40B4-BE49-F238E27FC236}">
                <a16:creationId xmlns:a16="http://schemas.microsoft.com/office/drawing/2014/main" id="{9446DE8C-B06B-4068-8F1D-D23CE829D70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6F513CC-4D66-429C-97EC-49A0D009EC19}" type="slidenum">
              <a:rPr lang="en-US" altLang="en-US" sz="1300" smtClean="0">
                <a:latin typeface="Arial" panose="020B0604020202020204" pitchFamily="34" charset="0"/>
              </a:rPr>
              <a:pPr>
                <a:spcBef>
                  <a:spcPct val="0"/>
                </a:spcBef>
              </a:pPr>
              <a:t>20</a:t>
            </a:fld>
            <a:endParaRPr lang="en-US" altLang="en-US" sz="1300">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45CF5-D5B9-6B83-2073-5581DA23A113}"/>
            </a:ext>
          </a:extLst>
        </p:cNvPr>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6C6C0653-99A3-8829-2165-A88181A28FE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17D31F1C-A4A4-BB15-A66B-2D3E00901A5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600"/>
              </a:spcBef>
            </a:pPr>
            <a:r>
              <a:rPr lang="en-US" altLang="en-US"/>
              <a:t>Shown here are the first 20 or so lines and last 10 lines of the log file. </a:t>
            </a:r>
          </a:p>
          <a:p>
            <a:pPr eaLnBrk="1" hangingPunct="1">
              <a:spcBef>
                <a:spcPts val="1200"/>
              </a:spcBef>
            </a:pPr>
            <a:endParaRPr lang="en-US" altLang="en-US"/>
          </a:p>
          <a:p>
            <a:pPr eaLnBrk="1" hangingPunct="1">
              <a:spcBef>
                <a:spcPts val="1200"/>
              </a:spcBef>
            </a:pPr>
            <a:r>
              <a:rPr lang="en-US" altLang="en-US"/>
              <a:t>The log file consists of (not all shown here):</a:t>
            </a:r>
          </a:p>
          <a:p>
            <a:pPr marL="344488" lvl="1" indent="-111125" eaLnBrk="1" hangingPunct="1">
              <a:spcBef>
                <a:spcPts val="600"/>
              </a:spcBef>
              <a:buFontTx/>
              <a:buChar char="•"/>
            </a:pPr>
            <a:r>
              <a:rPr lang="en-US" altLang="en-US"/>
              <a:t>The data validation that was displayed prior to AERSCREEN performing the calculations (shown above).</a:t>
            </a:r>
          </a:p>
          <a:p>
            <a:pPr marL="344488" lvl="1" indent="-111125" eaLnBrk="1" hangingPunct="1">
              <a:spcBef>
                <a:spcPts val="600"/>
              </a:spcBef>
              <a:buFontTx/>
              <a:buChar char="•"/>
            </a:pPr>
            <a:r>
              <a:rPr lang="en-US" altLang="en-US"/>
              <a:t>Summary of the surface characteristics.</a:t>
            </a:r>
          </a:p>
          <a:p>
            <a:pPr marL="344488" lvl="1" indent="-111125" eaLnBrk="1" hangingPunct="1">
              <a:spcBef>
                <a:spcPts val="600"/>
              </a:spcBef>
              <a:buFontTx/>
              <a:buChar char="•"/>
            </a:pPr>
            <a:r>
              <a:rPr lang="en-US" altLang="en-US"/>
              <a:t>Summary of the AERMAP run.</a:t>
            </a:r>
          </a:p>
          <a:p>
            <a:pPr marL="344488" lvl="1" indent="-111125" eaLnBrk="1" hangingPunct="1">
              <a:spcBef>
                <a:spcPts val="600"/>
              </a:spcBef>
              <a:buFontTx/>
              <a:buChar char="•"/>
            </a:pPr>
            <a:r>
              <a:rPr lang="en-US" altLang="en-US"/>
              <a:t>AERMOD processing for each flow sector.</a:t>
            </a:r>
          </a:p>
          <a:p>
            <a:pPr marL="344488" lvl="1" indent="-111125" eaLnBrk="1" hangingPunct="1">
              <a:spcBef>
                <a:spcPts val="600"/>
              </a:spcBef>
              <a:buFontTx/>
              <a:buChar char="•"/>
            </a:pPr>
            <a:r>
              <a:rPr lang="en-US" altLang="en-US"/>
              <a:t>Running AERMAP and AERMOD for the refined run for those receptors in the direction of the maximum concentration (a more refined receptor spacing).</a:t>
            </a:r>
          </a:p>
          <a:p>
            <a:pPr marL="344488" lvl="1" indent="-111125" eaLnBrk="1" hangingPunct="1">
              <a:spcBef>
                <a:spcPts val="600"/>
              </a:spcBef>
              <a:buFontTx/>
              <a:buChar char="•"/>
            </a:pPr>
            <a:r>
              <a:rPr lang="en-US" altLang="en-US"/>
              <a:t>The number of receptors skipped (shown above).</a:t>
            </a:r>
          </a:p>
          <a:p>
            <a:pPr marL="344488" lvl="1" indent="-111125" eaLnBrk="1" hangingPunct="1">
              <a:spcBef>
                <a:spcPts val="600"/>
              </a:spcBef>
              <a:buFontTx/>
              <a:buChar char="•"/>
            </a:pPr>
            <a:r>
              <a:rPr lang="en-US" altLang="en-US"/>
              <a:t>The date and time the run ended (shown above).</a:t>
            </a:r>
          </a:p>
        </p:txBody>
      </p:sp>
      <p:sp>
        <p:nvSpPr>
          <p:cNvPr id="49156" name="Slide Number Placeholder 3">
            <a:extLst>
              <a:ext uri="{FF2B5EF4-FFF2-40B4-BE49-F238E27FC236}">
                <a16:creationId xmlns:a16="http://schemas.microsoft.com/office/drawing/2014/main" id="{3DD37C2A-8811-9766-A995-72D40D81BF2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58B9FE-243F-417E-AFA8-3F2AA5810F5A}" type="slidenum">
              <a:rPr lang="en-US" altLang="en-US" sz="1300" smtClean="0">
                <a:latin typeface="Arial" panose="020B0604020202020204" pitchFamily="34" charset="0"/>
              </a:rPr>
              <a:pPr>
                <a:spcBef>
                  <a:spcPct val="0"/>
                </a:spcBef>
              </a:pPr>
              <a:t>21</a:t>
            </a:fld>
            <a:endParaRPr lang="en-US" altLang="en-US" sz="1300">
              <a:latin typeface="Arial" panose="020B0604020202020204" pitchFamily="34" charset="0"/>
            </a:endParaRPr>
          </a:p>
        </p:txBody>
      </p:sp>
    </p:spTree>
    <p:extLst>
      <p:ext uri="{BB962C8B-B14F-4D97-AF65-F5344CB8AC3E}">
        <p14:creationId xmlns:p14="http://schemas.microsoft.com/office/powerpoint/2010/main" val="28715896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39D1B3-1D8A-BB8E-CE09-57B5C04E7760}"/>
            </a:ext>
          </a:extLst>
        </p:cNvPr>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F4AD4A7D-41C6-6198-5CF3-DB28DB29B8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41A1F3A2-D861-C203-6A5C-B741DAF1CF9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600"/>
              </a:spcBef>
            </a:pPr>
            <a:r>
              <a:rPr lang="en-US" altLang="en-US"/>
              <a:t>Shown here are the first 20 or so lines and last 10 lines of the log file. </a:t>
            </a:r>
          </a:p>
          <a:p>
            <a:pPr eaLnBrk="1" hangingPunct="1">
              <a:spcBef>
                <a:spcPts val="1200"/>
              </a:spcBef>
            </a:pPr>
            <a:endParaRPr lang="en-US" altLang="en-US"/>
          </a:p>
          <a:p>
            <a:pPr eaLnBrk="1" hangingPunct="1">
              <a:spcBef>
                <a:spcPts val="1200"/>
              </a:spcBef>
            </a:pPr>
            <a:r>
              <a:rPr lang="en-US" altLang="en-US"/>
              <a:t>The log file consists of (not all shown here):</a:t>
            </a:r>
          </a:p>
          <a:p>
            <a:pPr marL="344488" lvl="1" indent="-111125" eaLnBrk="1" hangingPunct="1">
              <a:spcBef>
                <a:spcPts val="600"/>
              </a:spcBef>
              <a:buFontTx/>
              <a:buChar char="•"/>
            </a:pPr>
            <a:r>
              <a:rPr lang="en-US" altLang="en-US"/>
              <a:t>The data validation that was displayed prior to AERSCREEN performing the calculations (shown above).</a:t>
            </a:r>
          </a:p>
          <a:p>
            <a:pPr marL="344488" lvl="1" indent="-111125" eaLnBrk="1" hangingPunct="1">
              <a:spcBef>
                <a:spcPts val="600"/>
              </a:spcBef>
              <a:buFontTx/>
              <a:buChar char="•"/>
            </a:pPr>
            <a:r>
              <a:rPr lang="en-US" altLang="en-US"/>
              <a:t>Summary of the surface characteristics.</a:t>
            </a:r>
          </a:p>
          <a:p>
            <a:pPr marL="344488" lvl="1" indent="-111125" eaLnBrk="1" hangingPunct="1">
              <a:spcBef>
                <a:spcPts val="600"/>
              </a:spcBef>
              <a:buFontTx/>
              <a:buChar char="•"/>
            </a:pPr>
            <a:r>
              <a:rPr lang="en-US" altLang="en-US"/>
              <a:t>Summary of the AERMAP run.</a:t>
            </a:r>
          </a:p>
          <a:p>
            <a:pPr marL="344488" lvl="1" indent="-111125" eaLnBrk="1" hangingPunct="1">
              <a:spcBef>
                <a:spcPts val="600"/>
              </a:spcBef>
              <a:buFontTx/>
              <a:buChar char="•"/>
            </a:pPr>
            <a:r>
              <a:rPr lang="en-US" altLang="en-US"/>
              <a:t>AERMOD processing for each flow sector.</a:t>
            </a:r>
          </a:p>
          <a:p>
            <a:pPr marL="344488" lvl="1" indent="-111125" eaLnBrk="1" hangingPunct="1">
              <a:spcBef>
                <a:spcPts val="600"/>
              </a:spcBef>
              <a:buFontTx/>
              <a:buChar char="•"/>
            </a:pPr>
            <a:r>
              <a:rPr lang="en-US" altLang="en-US"/>
              <a:t>Running AERMAP and AERMOD for the refined run for those receptors in the direction of the maximum concentration (a more refined receptor spacing).</a:t>
            </a:r>
          </a:p>
          <a:p>
            <a:pPr marL="344488" lvl="1" indent="-111125" eaLnBrk="1" hangingPunct="1">
              <a:spcBef>
                <a:spcPts val="600"/>
              </a:spcBef>
              <a:buFontTx/>
              <a:buChar char="•"/>
            </a:pPr>
            <a:r>
              <a:rPr lang="en-US" altLang="en-US"/>
              <a:t>The number of receptors skipped (shown above).</a:t>
            </a:r>
          </a:p>
          <a:p>
            <a:pPr marL="344488" lvl="1" indent="-111125" eaLnBrk="1" hangingPunct="1">
              <a:spcBef>
                <a:spcPts val="600"/>
              </a:spcBef>
              <a:buFontTx/>
              <a:buChar char="•"/>
            </a:pPr>
            <a:r>
              <a:rPr lang="en-US" altLang="en-US"/>
              <a:t>The date and time the run ended (shown above).</a:t>
            </a:r>
          </a:p>
        </p:txBody>
      </p:sp>
      <p:sp>
        <p:nvSpPr>
          <p:cNvPr id="49156" name="Slide Number Placeholder 3">
            <a:extLst>
              <a:ext uri="{FF2B5EF4-FFF2-40B4-BE49-F238E27FC236}">
                <a16:creationId xmlns:a16="http://schemas.microsoft.com/office/drawing/2014/main" id="{9619D10D-08F4-7514-C363-2B2788F51D3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58B9FE-243F-417E-AFA8-3F2AA5810F5A}" type="slidenum">
              <a:rPr lang="en-US" altLang="en-US" sz="1300" smtClean="0">
                <a:latin typeface="Arial" panose="020B0604020202020204" pitchFamily="34" charset="0"/>
              </a:rPr>
              <a:pPr>
                <a:spcBef>
                  <a:spcPct val="0"/>
                </a:spcBef>
              </a:pPr>
              <a:t>22</a:t>
            </a:fld>
            <a:endParaRPr lang="en-US" altLang="en-US" sz="1300">
              <a:latin typeface="Arial" panose="020B0604020202020204" pitchFamily="34" charset="0"/>
            </a:endParaRPr>
          </a:p>
        </p:txBody>
      </p:sp>
    </p:spTree>
    <p:extLst>
      <p:ext uri="{BB962C8B-B14F-4D97-AF65-F5344CB8AC3E}">
        <p14:creationId xmlns:p14="http://schemas.microsoft.com/office/powerpoint/2010/main" val="25418448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EE7A0DFF-3528-4BA1-AAFF-35E6AC3401B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73201BB4-EFA8-40FD-BDD6-27DD72C455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10244" name="Slide Number Placeholder 3">
            <a:extLst>
              <a:ext uri="{FF2B5EF4-FFF2-40B4-BE49-F238E27FC236}">
                <a16:creationId xmlns:a16="http://schemas.microsoft.com/office/drawing/2014/main" id="{FC32D6A4-E906-4FC8-93AB-564BA7A4321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8D61A5C3-23A4-4202-9631-71E27CEA0C34}" type="slidenum">
              <a:rPr lang="en-US" altLang="en-US" sz="1300" smtClean="0">
                <a:latin typeface="Arial" panose="020B0604020202020204" pitchFamily="34" charset="0"/>
              </a:rPr>
              <a:pPr>
                <a:spcBef>
                  <a:spcPct val="0"/>
                </a:spcBef>
              </a:pPr>
              <a:t>2</a:t>
            </a:fld>
            <a:endParaRPr lang="en-US" altLang="en-US" sz="1300" dirty="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669904A3-CBF8-4833-9EEA-8EEE4BA43C0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000241DA-38BC-481A-8F5D-4DB52E7422C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The file AERSCREEN.OUT (recall we opted to use the default filename) contains the following:</a:t>
            </a:r>
          </a:p>
          <a:p>
            <a:pPr marL="344488" lvl="1" indent="-111125" eaLnBrk="1" hangingPunct="1">
              <a:spcBef>
                <a:spcPts val="1200"/>
              </a:spcBef>
              <a:buFontTx/>
              <a:buChar char="•"/>
            </a:pPr>
            <a:r>
              <a:rPr lang="en-US" altLang="en-US"/>
              <a:t>Stack parameters (because we modeled a point source).</a:t>
            </a:r>
          </a:p>
          <a:p>
            <a:pPr marL="344488" lvl="1" indent="-111125" eaLnBrk="1" hangingPunct="1">
              <a:spcBef>
                <a:spcPts val="1200"/>
              </a:spcBef>
              <a:buFontTx/>
              <a:buChar char="•"/>
            </a:pPr>
            <a:r>
              <a:rPr lang="en-US" altLang="en-US"/>
              <a:t>Urban/Rural.</a:t>
            </a:r>
          </a:p>
          <a:p>
            <a:pPr marL="344488" lvl="1" indent="-111125" eaLnBrk="1" hangingPunct="1">
              <a:spcBef>
                <a:spcPts val="1200"/>
              </a:spcBef>
              <a:buFontTx/>
              <a:buChar char="•"/>
            </a:pPr>
            <a:r>
              <a:rPr lang="en-US" altLang="en-US"/>
              <a:t>Digital elevation files.</a:t>
            </a:r>
          </a:p>
          <a:p>
            <a:pPr marL="344488" lvl="1" indent="-111125" eaLnBrk="1" hangingPunct="1">
              <a:spcBef>
                <a:spcPts val="1200"/>
              </a:spcBef>
              <a:buFontTx/>
              <a:buChar char="•"/>
            </a:pPr>
            <a:r>
              <a:rPr lang="en-US" altLang="en-US"/>
              <a:t>Probe distance.</a:t>
            </a:r>
          </a:p>
          <a:p>
            <a:pPr eaLnBrk="1" hangingPunct="1">
              <a:spcBef>
                <a:spcPts val="1200"/>
              </a:spcBef>
            </a:pPr>
            <a:endParaRPr lang="en-US" altLang="en-US"/>
          </a:p>
          <a:p>
            <a:pPr eaLnBrk="1" hangingPunct="1">
              <a:spcBef>
                <a:spcPts val="1200"/>
              </a:spcBef>
            </a:pPr>
            <a:r>
              <a:rPr lang="en-US" altLang="en-US"/>
              <a:t>(Continued on the next slide)</a:t>
            </a:r>
          </a:p>
        </p:txBody>
      </p:sp>
      <p:sp>
        <p:nvSpPr>
          <p:cNvPr id="51204" name="Slide Number Placeholder 3">
            <a:extLst>
              <a:ext uri="{FF2B5EF4-FFF2-40B4-BE49-F238E27FC236}">
                <a16:creationId xmlns:a16="http://schemas.microsoft.com/office/drawing/2014/main" id="{04B36AF6-BAA8-4DC3-9663-FDB8E21CEF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E845C06-4C3D-4F71-BE17-7CC0F6C1772E}" type="slidenum">
              <a:rPr lang="en-US" altLang="en-US" sz="1300" smtClean="0">
                <a:latin typeface="Arial" panose="020B0604020202020204" pitchFamily="34" charset="0"/>
              </a:rPr>
              <a:pPr>
                <a:spcBef>
                  <a:spcPct val="0"/>
                </a:spcBef>
              </a:pPr>
              <a:t>23</a:t>
            </a:fld>
            <a:endParaRPr lang="en-US" altLang="en-US" sz="130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7DC748F5-A0F2-4967-A4BD-A0D535E4D7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E5BD43D8-A008-410C-A583-9554719F0D1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file AERSCREEN.OUT (cont'd)</a:t>
            </a:r>
          </a:p>
          <a:p>
            <a:pPr eaLnBrk="1" hangingPunct="1">
              <a:spcBef>
                <a:spcPct val="0"/>
              </a:spcBef>
            </a:pPr>
            <a:endParaRPr lang="en-US" altLang="en-US"/>
          </a:p>
          <a:p>
            <a:pPr marL="344488" lvl="1" indent="-111125" eaLnBrk="1" hangingPunct="1">
              <a:spcBef>
                <a:spcPct val="0"/>
              </a:spcBef>
              <a:buFontTx/>
              <a:buChar char="•"/>
            </a:pPr>
            <a:r>
              <a:rPr lang="en-US" altLang="en-US"/>
              <a:t>Building downwash parameters.</a:t>
            </a:r>
          </a:p>
          <a:p>
            <a:pPr eaLnBrk="1" hangingPunct="1">
              <a:spcBef>
                <a:spcPct val="0"/>
              </a:spcBef>
            </a:pPr>
            <a:endParaRPr lang="en-US" altLang="en-US"/>
          </a:p>
          <a:p>
            <a:pPr eaLnBrk="1" hangingPunct="1">
              <a:spcBef>
                <a:spcPct val="0"/>
              </a:spcBef>
            </a:pPr>
            <a:r>
              <a:rPr lang="en-US" altLang="en-US"/>
              <a:t>(Continued on the next slide)</a:t>
            </a:r>
          </a:p>
          <a:p>
            <a:pPr eaLnBrk="1" hangingPunct="1">
              <a:spcBef>
                <a:spcPct val="0"/>
              </a:spcBef>
            </a:pPr>
            <a:endParaRPr lang="en-US" altLang="en-US"/>
          </a:p>
        </p:txBody>
      </p:sp>
      <p:sp>
        <p:nvSpPr>
          <p:cNvPr id="53252" name="Slide Number Placeholder 3">
            <a:extLst>
              <a:ext uri="{FF2B5EF4-FFF2-40B4-BE49-F238E27FC236}">
                <a16:creationId xmlns:a16="http://schemas.microsoft.com/office/drawing/2014/main" id="{03DD24CB-DE23-4F3E-94D0-C57123BDC65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83D6B08-855A-4FEE-8554-988DC2E06047}" type="slidenum">
              <a:rPr lang="en-US" altLang="en-US" sz="1300" smtClean="0">
                <a:latin typeface="Arial" panose="020B0604020202020204" pitchFamily="34" charset="0"/>
              </a:rPr>
              <a:pPr>
                <a:spcBef>
                  <a:spcPct val="0"/>
                </a:spcBef>
              </a:pPr>
              <a:t>24</a:t>
            </a:fld>
            <a:endParaRPr lang="en-US" altLang="en-US" sz="130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5E6BE9-8446-19C1-5F92-FFB9E9F3EB4D}"/>
            </a:ext>
          </a:extLst>
        </p:cNvPr>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36157BF9-9BB4-EC3D-CEF3-A4403A9425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13ECFC21-35D3-A7E0-3784-2D5B36FCD74C}"/>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ts val="1200"/>
              </a:spcBef>
              <a:defRPr/>
            </a:pPr>
            <a:endParaRPr lang="en-US" altLang="en-US" dirty="0"/>
          </a:p>
        </p:txBody>
      </p:sp>
      <p:sp>
        <p:nvSpPr>
          <p:cNvPr id="57348" name="Slide Number Placeholder 3">
            <a:extLst>
              <a:ext uri="{FF2B5EF4-FFF2-40B4-BE49-F238E27FC236}">
                <a16:creationId xmlns:a16="http://schemas.microsoft.com/office/drawing/2014/main" id="{37FA0DBA-6599-4BB9-BBAE-3D040E09FAB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AED0E5-022A-4295-A511-063754C65578}" type="slidenum">
              <a:rPr lang="en-US" altLang="en-US" sz="1300" smtClean="0">
                <a:latin typeface="Arial" panose="020B0604020202020204" pitchFamily="34" charset="0"/>
              </a:rPr>
              <a:pPr>
                <a:spcBef>
                  <a:spcPct val="0"/>
                </a:spcBef>
              </a:pPr>
              <a:t>25</a:t>
            </a:fld>
            <a:endParaRPr lang="en-US" altLang="en-US" sz="1300">
              <a:latin typeface="Arial" panose="020B0604020202020204" pitchFamily="34" charset="0"/>
            </a:endParaRPr>
          </a:p>
        </p:txBody>
      </p:sp>
    </p:spTree>
    <p:extLst>
      <p:ext uri="{BB962C8B-B14F-4D97-AF65-F5344CB8AC3E}">
        <p14:creationId xmlns:p14="http://schemas.microsoft.com/office/powerpoint/2010/main" val="483943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B961BAF4-CD68-4455-BDEB-B6E3A6BB9A3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A539ABA0-385E-465E-A03F-A1E4E092539D}"/>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ts val="1200"/>
              </a:spcBef>
              <a:defRPr/>
            </a:pPr>
            <a:endParaRPr lang="en-US" altLang="en-US" dirty="0"/>
          </a:p>
        </p:txBody>
      </p:sp>
      <p:sp>
        <p:nvSpPr>
          <p:cNvPr id="57348" name="Slide Number Placeholder 3">
            <a:extLst>
              <a:ext uri="{FF2B5EF4-FFF2-40B4-BE49-F238E27FC236}">
                <a16:creationId xmlns:a16="http://schemas.microsoft.com/office/drawing/2014/main" id="{8300CA14-B7DC-424B-BC58-B976B50A2A3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AED0E5-022A-4295-A511-063754C65578}" type="slidenum">
              <a:rPr lang="en-US" altLang="en-US" sz="1300" smtClean="0">
                <a:latin typeface="Arial" panose="020B0604020202020204" pitchFamily="34" charset="0"/>
              </a:rPr>
              <a:pPr>
                <a:spcBef>
                  <a:spcPct val="0"/>
                </a:spcBef>
              </a:pPr>
              <a:t>26</a:t>
            </a:fld>
            <a:endParaRPr lang="en-US" altLang="en-US" sz="1300">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B115B98B-8A9E-4CCE-8FFC-0F57753FA9F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1A432FE2-930E-475E-B0ED-5DE875AFD750}"/>
              </a:ext>
            </a:extLst>
          </p:cNvPr>
          <p:cNvSpPr>
            <a:spLocks noGrp="1"/>
          </p:cNvSpPr>
          <p:nvPr>
            <p:ph type="body" idx="1"/>
          </p:nvPr>
        </p:nvSpPr>
        <p:spPr bwMode="auto"/>
        <p:txBody>
          <a:bodyPr wrap="square" numCol="1" anchor="t" anchorCtr="0" compatLnSpc="1">
            <a:prstTxWarp prst="textNoShape">
              <a:avLst/>
            </a:prstTxWarp>
          </a:bodyPr>
          <a:lstStyle/>
          <a:p>
            <a:pPr eaLnBrk="1" hangingPunct="1">
              <a:lnSpc>
                <a:spcPct val="120000"/>
              </a:lnSpc>
              <a:spcBef>
                <a:spcPts val="1200"/>
              </a:spcBef>
              <a:defRPr/>
            </a:pPr>
            <a:endParaRPr lang="en-US" altLang="en-US" dirty="0"/>
          </a:p>
        </p:txBody>
      </p:sp>
      <p:sp>
        <p:nvSpPr>
          <p:cNvPr id="59396" name="Slide Number Placeholder 3">
            <a:extLst>
              <a:ext uri="{FF2B5EF4-FFF2-40B4-BE49-F238E27FC236}">
                <a16:creationId xmlns:a16="http://schemas.microsoft.com/office/drawing/2014/main" id="{C9AAD9F5-9B83-499A-93AE-0E0D1462123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0325534-7911-4442-ABBF-EF0A271EEFC4}" type="slidenum">
              <a:rPr lang="en-US" altLang="en-US" sz="1300" smtClean="0">
                <a:latin typeface="Arial" panose="020B0604020202020204" pitchFamily="34" charset="0"/>
              </a:rPr>
              <a:pPr>
                <a:spcBef>
                  <a:spcPct val="0"/>
                </a:spcBef>
              </a:pPr>
              <a:t>27</a:t>
            </a:fld>
            <a:endParaRPr lang="en-US" altLang="en-US" sz="1300">
              <a:latin typeface="Arial" panose="020B0604020202020204" pitchFamily="34"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1996AC7D-C7D3-44DB-9D2F-C200F65F252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CEBB7A16-F027-41DA-B19E-46931ABAAD1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endParaRPr lang="en-US" altLang="en-US" dirty="0"/>
          </a:p>
        </p:txBody>
      </p:sp>
      <p:sp>
        <p:nvSpPr>
          <p:cNvPr id="65540" name="Slide Number Placeholder 3">
            <a:extLst>
              <a:ext uri="{FF2B5EF4-FFF2-40B4-BE49-F238E27FC236}">
                <a16:creationId xmlns:a16="http://schemas.microsoft.com/office/drawing/2014/main" id="{F9827804-2D44-4114-9EE6-9E838618E31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1FD2943-CBDB-4899-9357-F03CE7C9B112}" type="slidenum">
              <a:rPr lang="en-US" altLang="en-US" sz="1300" smtClean="0">
                <a:latin typeface="Arial" panose="020B0604020202020204" pitchFamily="34" charset="0"/>
              </a:rPr>
              <a:pPr>
                <a:spcBef>
                  <a:spcPct val="0"/>
                </a:spcBef>
              </a:pPr>
              <a:t>28</a:t>
            </a:fld>
            <a:endParaRPr lang="en-US" altLang="en-US" sz="1300">
              <a:latin typeface="Arial" panose="020B0604020202020204" pitchFamily="34"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Image Placeholder 1">
            <a:extLst>
              <a:ext uri="{FF2B5EF4-FFF2-40B4-BE49-F238E27FC236}">
                <a16:creationId xmlns:a16="http://schemas.microsoft.com/office/drawing/2014/main" id="{1F0E422F-6A7E-4FE7-94A9-8A719198843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Notes Placeholder 2">
            <a:extLst>
              <a:ext uri="{FF2B5EF4-FFF2-40B4-BE49-F238E27FC236}">
                <a16:creationId xmlns:a16="http://schemas.microsoft.com/office/drawing/2014/main" id="{E38F7630-5F5E-4EDC-8260-D5EE0616DB7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You can restart (or rerun) AERMOD without having to walk through each of the prompts by using the restart file, aerscreen.inp. </a:t>
            </a:r>
            <a:r>
              <a:rPr lang="en-US" altLang="en-US" b="1"/>
              <a:t>The restart only works with a filename of aerscreen.inp. If you entered something other than accepting the default, for example MyTest.out, then AERSCREEN will not ask if you want to use the restart file, unless</a:t>
            </a:r>
            <a:r>
              <a:rPr lang="en-US" altLang="en-US"/>
              <a:t> … </a:t>
            </a:r>
          </a:p>
          <a:p>
            <a:pPr eaLnBrk="1" hangingPunct="1">
              <a:spcBef>
                <a:spcPts val="1200"/>
              </a:spcBef>
            </a:pPr>
            <a:endParaRPr lang="en-US" altLang="en-US"/>
          </a:p>
          <a:p>
            <a:pPr eaLnBrk="1" hangingPunct="1">
              <a:spcBef>
                <a:spcPts val="1200"/>
              </a:spcBef>
            </a:pPr>
            <a:r>
              <a:rPr lang="en-US" altLang="en-US"/>
              <a:t>You can, however, copy or rename the filename to aerscreen.inp and run AERSCREEN to use the restart option.</a:t>
            </a:r>
          </a:p>
          <a:p>
            <a:pPr eaLnBrk="1" hangingPunct="1">
              <a:spcBef>
                <a:spcPts val="1200"/>
              </a:spcBef>
            </a:pPr>
            <a:endParaRPr lang="en-US" altLang="en-US"/>
          </a:p>
          <a:p>
            <a:pPr eaLnBrk="1" hangingPunct="1">
              <a:spcBef>
                <a:spcPts val="1200"/>
              </a:spcBef>
            </a:pPr>
            <a:r>
              <a:rPr lang="en-US" altLang="en-US"/>
              <a:t>This option can be useful if you only want to change one or two parameters to see the effect on the output. If you are doing this, be careful not to overwrite output from previous runs you intended to keep.</a:t>
            </a:r>
          </a:p>
          <a:p>
            <a:pPr eaLnBrk="1" hangingPunct="1">
              <a:spcBef>
                <a:spcPts val="1200"/>
              </a:spcBef>
            </a:pPr>
            <a:endParaRPr lang="en-US" altLang="en-US"/>
          </a:p>
          <a:p>
            <a:pPr eaLnBrk="1" hangingPunct="1">
              <a:spcBef>
                <a:spcPts val="1200"/>
              </a:spcBef>
            </a:pPr>
            <a:r>
              <a:rPr lang="en-US" altLang="en-US"/>
              <a:t>The first part of AERSCREEN.INP is shown next, followed by the prompt to use the restart option. If you use the restart option, the validation screen is displayed, allowing you to make changes to one or more parameters. The options to change a stack parameter are shown after the restart prompt.</a:t>
            </a:r>
          </a:p>
        </p:txBody>
      </p:sp>
      <p:sp>
        <p:nvSpPr>
          <p:cNvPr id="67588" name="Slide Number Placeholder 3">
            <a:extLst>
              <a:ext uri="{FF2B5EF4-FFF2-40B4-BE49-F238E27FC236}">
                <a16:creationId xmlns:a16="http://schemas.microsoft.com/office/drawing/2014/main" id="{A2CBE111-17C7-4DDA-B903-1C8AB86F1D5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5B21A1E-82CD-43C5-B5AE-6990A7E1AF46}" type="slidenum">
              <a:rPr lang="en-US" altLang="en-US" sz="1300" smtClean="0">
                <a:latin typeface="Arial" panose="020B0604020202020204" pitchFamily="34" charset="0"/>
              </a:rPr>
              <a:pPr>
                <a:spcBef>
                  <a:spcPct val="0"/>
                </a:spcBef>
              </a:pPr>
              <a:t>29</a:t>
            </a:fld>
            <a:endParaRPr lang="en-US" altLang="en-US" sz="1300">
              <a:latin typeface="Arial" panose="020B0604020202020204" pitchFamily="34"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DE5FBB-B676-35DC-E98E-8DA3EB0C57B3}"/>
            </a:ext>
          </a:extLst>
        </p:cNvPr>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D356F81B-A621-9A5E-5F09-99C767346D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F65CC022-19CF-B724-B550-B171062CE7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AERSCREEN runs a program called MAKEMET to develop the screening meteorology. Based on user responses, it will generate the files of hourly meteorology (SFC and PFL) needed by AERMOD.</a:t>
            </a:r>
          </a:p>
          <a:p>
            <a:pPr eaLnBrk="1" hangingPunct="1">
              <a:spcBef>
                <a:spcPts val="1200"/>
              </a:spcBef>
            </a:pPr>
            <a:endParaRPr lang="en-US" altLang="en-US"/>
          </a:p>
          <a:p>
            <a:pPr eaLnBrk="1" hangingPunct="1">
              <a:spcBef>
                <a:spcPts val="1200"/>
              </a:spcBef>
            </a:pPr>
            <a:r>
              <a:rPr lang="en-US" altLang="en-US"/>
              <a:t>Default minimum and maximum ambient temperatures are 250 kelvin (-10°F) to 310 kelvin (98°F). Minimum wind speed is 0.5 meter/second. Accept the default values.</a:t>
            </a:r>
          </a:p>
          <a:p>
            <a:pPr eaLnBrk="1" hangingPunct="1">
              <a:spcBef>
                <a:spcPts val="1200"/>
              </a:spcBef>
            </a:pPr>
            <a:endParaRPr lang="en-US" altLang="en-US"/>
          </a:p>
          <a:p>
            <a:pPr eaLnBrk="1" hangingPunct="1">
              <a:spcBef>
                <a:spcPts val="1200"/>
              </a:spcBef>
            </a:pPr>
            <a:r>
              <a:rPr lang="en-US" altLang="en-US"/>
              <a:t>The lowest level in the site-specific data is 10 meters.</a:t>
            </a:r>
          </a:p>
          <a:p>
            <a:pPr eaLnBrk="1" hangingPunct="1">
              <a:spcBef>
                <a:spcPts val="1200"/>
              </a:spcBef>
            </a:pPr>
            <a:endParaRPr lang="en-US" altLang="en-US"/>
          </a:p>
          <a:p>
            <a:pPr eaLnBrk="1" hangingPunct="1">
              <a:spcBef>
                <a:spcPts val="1200"/>
              </a:spcBef>
            </a:pPr>
            <a:r>
              <a:rPr lang="en-US" altLang="en-US"/>
              <a:t>For the three surface characteristics, we use an approximate average of the characteristics found in the AERMET Stage 3 run.</a:t>
            </a:r>
          </a:p>
        </p:txBody>
      </p:sp>
      <p:sp>
        <p:nvSpPr>
          <p:cNvPr id="36868" name="Slide Number Placeholder 3">
            <a:extLst>
              <a:ext uri="{FF2B5EF4-FFF2-40B4-BE49-F238E27FC236}">
                <a16:creationId xmlns:a16="http://schemas.microsoft.com/office/drawing/2014/main" id="{1B526A5A-69D9-1E4C-6C38-1EF0AC06C19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110BE043-79B1-4907-B7F6-A007E02A2183}" type="slidenum">
              <a:rPr lang="en-US" altLang="en-US" sz="1300" smtClean="0">
                <a:latin typeface="Arial" panose="020B0604020202020204" pitchFamily="34" charset="0"/>
              </a:rPr>
              <a:pPr>
                <a:spcBef>
                  <a:spcPct val="0"/>
                </a:spcBef>
              </a:pPr>
              <a:t>30</a:t>
            </a:fld>
            <a:endParaRPr lang="en-US" altLang="en-US" sz="1300">
              <a:latin typeface="Arial" panose="020B0604020202020204" pitchFamily="34" charset="0"/>
            </a:endParaRPr>
          </a:p>
        </p:txBody>
      </p:sp>
    </p:spTree>
    <p:extLst>
      <p:ext uri="{BB962C8B-B14F-4D97-AF65-F5344CB8AC3E}">
        <p14:creationId xmlns:p14="http://schemas.microsoft.com/office/powerpoint/2010/main" val="29627198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430E8D-C3AF-3CEB-AD77-1E2CB7F946A0}"/>
            </a:ext>
          </a:extLst>
        </p:cNvPr>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FDF688DF-DCC9-E285-155A-199D1DEB3DF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FB38F746-97A5-0187-82C2-0446983C2E14}"/>
              </a:ext>
            </a:extLst>
          </p:cNvPr>
          <p:cNvSpPr>
            <a:spLocks noGrp="1"/>
          </p:cNvSpPr>
          <p:nvPr>
            <p:ph type="body" idx="1"/>
          </p:nvPr>
        </p:nvSpPr>
        <p:spPr/>
        <p:txBody>
          <a:bodyPr/>
          <a:lstStyle/>
          <a:p>
            <a:pPr eaLnBrk="1" fontAlgn="auto" hangingPunct="1">
              <a:spcBef>
                <a:spcPts val="1200"/>
              </a:spcBef>
              <a:spcAft>
                <a:spcPts val="0"/>
              </a:spcAft>
              <a:defRPr/>
            </a:pPr>
            <a:endParaRPr lang="en-US" dirty="0"/>
          </a:p>
        </p:txBody>
      </p:sp>
      <p:sp>
        <p:nvSpPr>
          <p:cNvPr id="47108" name="Slide Number Placeholder 3">
            <a:extLst>
              <a:ext uri="{FF2B5EF4-FFF2-40B4-BE49-F238E27FC236}">
                <a16:creationId xmlns:a16="http://schemas.microsoft.com/office/drawing/2014/main" id="{2C1CCD6C-FF2C-49D2-BCD9-C60C044A77E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6F513CC-4D66-429C-97EC-49A0D009EC19}" type="slidenum">
              <a:rPr lang="en-US" altLang="en-US" sz="1300" smtClean="0">
                <a:latin typeface="Arial" panose="020B0604020202020204" pitchFamily="34" charset="0"/>
              </a:rPr>
              <a:pPr>
                <a:spcBef>
                  <a:spcPct val="0"/>
                </a:spcBef>
              </a:pPr>
              <a:t>31</a:t>
            </a:fld>
            <a:endParaRPr lang="en-US" altLang="en-US" sz="1300">
              <a:latin typeface="Arial" panose="020B0604020202020204" pitchFamily="34" charset="0"/>
            </a:endParaRPr>
          </a:p>
        </p:txBody>
      </p:sp>
    </p:spTree>
    <p:extLst>
      <p:ext uri="{BB962C8B-B14F-4D97-AF65-F5344CB8AC3E}">
        <p14:creationId xmlns:p14="http://schemas.microsoft.com/office/powerpoint/2010/main" val="29796733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382FA-B47A-0C73-1DFA-AE3D0732ACCF}"/>
            </a:ext>
          </a:extLst>
        </p:cNvPr>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4A6B7AED-BBFB-C2C9-88CF-AB9CE0161C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A8E4F3A9-1ABA-7AB8-B6E4-2876A823DF2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600"/>
              </a:spcBef>
            </a:pPr>
            <a:r>
              <a:rPr lang="en-US" altLang="en-US"/>
              <a:t>Shown here are the first 20 or so lines and last 10 lines of the log file. </a:t>
            </a:r>
          </a:p>
          <a:p>
            <a:pPr eaLnBrk="1" hangingPunct="1">
              <a:spcBef>
                <a:spcPts val="1200"/>
              </a:spcBef>
            </a:pPr>
            <a:endParaRPr lang="en-US" altLang="en-US"/>
          </a:p>
          <a:p>
            <a:pPr eaLnBrk="1" hangingPunct="1">
              <a:spcBef>
                <a:spcPts val="1200"/>
              </a:spcBef>
            </a:pPr>
            <a:r>
              <a:rPr lang="en-US" altLang="en-US"/>
              <a:t>The log file consists of (not all shown here):</a:t>
            </a:r>
          </a:p>
          <a:p>
            <a:pPr marL="344488" lvl="1" indent="-111125" eaLnBrk="1" hangingPunct="1">
              <a:spcBef>
                <a:spcPts val="600"/>
              </a:spcBef>
              <a:buFontTx/>
              <a:buChar char="•"/>
            </a:pPr>
            <a:r>
              <a:rPr lang="en-US" altLang="en-US"/>
              <a:t>The data validation that was displayed prior to AERSCREEN performing the calculations (shown above).</a:t>
            </a:r>
          </a:p>
          <a:p>
            <a:pPr marL="344488" lvl="1" indent="-111125" eaLnBrk="1" hangingPunct="1">
              <a:spcBef>
                <a:spcPts val="600"/>
              </a:spcBef>
              <a:buFontTx/>
              <a:buChar char="•"/>
            </a:pPr>
            <a:r>
              <a:rPr lang="en-US" altLang="en-US"/>
              <a:t>Summary of the surface characteristics.</a:t>
            </a:r>
          </a:p>
          <a:p>
            <a:pPr marL="344488" lvl="1" indent="-111125" eaLnBrk="1" hangingPunct="1">
              <a:spcBef>
                <a:spcPts val="600"/>
              </a:spcBef>
              <a:buFontTx/>
              <a:buChar char="•"/>
            </a:pPr>
            <a:r>
              <a:rPr lang="en-US" altLang="en-US"/>
              <a:t>Summary of the AERMAP run.</a:t>
            </a:r>
          </a:p>
          <a:p>
            <a:pPr marL="344488" lvl="1" indent="-111125" eaLnBrk="1" hangingPunct="1">
              <a:spcBef>
                <a:spcPts val="600"/>
              </a:spcBef>
              <a:buFontTx/>
              <a:buChar char="•"/>
            </a:pPr>
            <a:r>
              <a:rPr lang="en-US" altLang="en-US"/>
              <a:t>AERMOD processing for each flow sector.</a:t>
            </a:r>
          </a:p>
          <a:p>
            <a:pPr marL="344488" lvl="1" indent="-111125" eaLnBrk="1" hangingPunct="1">
              <a:spcBef>
                <a:spcPts val="600"/>
              </a:spcBef>
              <a:buFontTx/>
              <a:buChar char="•"/>
            </a:pPr>
            <a:r>
              <a:rPr lang="en-US" altLang="en-US"/>
              <a:t>Running AERMAP and AERMOD for the refined run for those receptors in the direction of the maximum concentration (a more refined receptor spacing).</a:t>
            </a:r>
          </a:p>
          <a:p>
            <a:pPr marL="344488" lvl="1" indent="-111125" eaLnBrk="1" hangingPunct="1">
              <a:spcBef>
                <a:spcPts val="600"/>
              </a:spcBef>
              <a:buFontTx/>
              <a:buChar char="•"/>
            </a:pPr>
            <a:r>
              <a:rPr lang="en-US" altLang="en-US"/>
              <a:t>The number of receptors skipped (shown above).</a:t>
            </a:r>
          </a:p>
          <a:p>
            <a:pPr marL="344488" lvl="1" indent="-111125" eaLnBrk="1" hangingPunct="1">
              <a:spcBef>
                <a:spcPts val="600"/>
              </a:spcBef>
              <a:buFontTx/>
              <a:buChar char="•"/>
            </a:pPr>
            <a:r>
              <a:rPr lang="en-US" altLang="en-US"/>
              <a:t>The date and time the run ended (shown above).</a:t>
            </a:r>
          </a:p>
        </p:txBody>
      </p:sp>
      <p:sp>
        <p:nvSpPr>
          <p:cNvPr id="49156" name="Slide Number Placeholder 3">
            <a:extLst>
              <a:ext uri="{FF2B5EF4-FFF2-40B4-BE49-F238E27FC236}">
                <a16:creationId xmlns:a16="http://schemas.microsoft.com/office/drawing/2014/main" id="{C7B5E8C7-DC91-8AF9-8D05-3CA67D4D828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58B9FE-243F-417E-AFA8-3F2AA5810F5A}" type="slidenum">
              <a:rPr lang="en-US" altLang="en-US" sz="1300" smtClean="0">
                <a:latin typeface="Arial" panose="020B0604020202020204" pitchFamily="34" charset="0"/>
              </a:rPr>
              <a:pPr>
                <a:spcBef>
                  <a:spcPct val="0"/>
                </a:spcBef>
              </a:pPr>
              <a:t>32</a:t>
            </a:fld>
            <a:endParaRPr lang="en-US" altLang="en-US" sz="1300">
              <a:latin typeface="Arial" panose="020B0604020202020204" pitchFamily="34" charset="0"/>
            </a:endParaRPr>
          </a:p>
        </p:txBody>
      </p:sp>
    </p:spTree>
    <p:extLst>
      <p:ext uri="{BB962C8B-B14F-4D97-AF65-F5344CB8AC3E}">
        <p14:creationId xmlns:p14="http://schemas.microsoft.com/office/powerpoint/2010/main" val="2763998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B8DCDD47-536B-4425-9AFA-B0CB665C7D2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B78B4350-F187-44FD-AAF0-5543127B52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When AERSCREEN starts, you will be prompted to enter specific information to set up the simulation.</a:t>
            </a:r>
          </a:p>
          <a:p>
            <a:pPr eaLnBrk="1" hangingPunct="1">
              <a:spcBef>
                <a:spcPct val="0"/>
              </a:spcBef>
            </a:pPr>
            <a:endParaRPr lang="en-US" altLang="en-US"/>
          </a:p>
          <a:p>
            <a:pPr eaLnBrk="1" hangingPunct="1">
              <a:spcBef>
                <a:spcPct val="0"/>
              </a:spcBef>
            </a:pPr>
            <a:r>
              <a:rPr lang="en-US" altLang="en-US"/>
              <a:t>First, enter a Title. Unlike AERMOD, which allows two titles, AERSCREEN allows only one.</a:t>
            </a:r>
          </a:p>
          <a:p>
            <a:pPr eaLnBrk="1" hangingPunct="1">
              <a:spcBef>
                <a:spcPct val="0"/>
              </a:spcBef>
            </a:pPr>
            <a:endParaRPr lang="en-US" altLang="en-US"/>
          </a:p>
          <a:p>
            <a:pPr eaLnBrk="1" hangingPunct="1">
              <a:spcBef>
                <a:spcPct val="0"/>
              </a:spcBef>
            </a:pPr>
            <a:r>
              <a:rPr lang="en-US" altLang="en-US"/>
              <a:t>Next, indicate if you will enter values in English or Metric units. For this activity, enter “M” for metric.</a:t>
            </a:r>
          </a:p>
          <a:p>
            <a:pPr eaLnBrk="1" hangingPunct="1">
              <a:spcBef>
                <a:spcPct val="0"/>
              </a:spcBef>
            </a:pPr>
            <a:endParaRPr lang="en-US" altLang="en-US"/>
          </a:p>
          <a:p>
            <a:pPr eaLnBrk="1" hangingPunct="1">
              <a:spcBef>
                <a:spcPct val="0"/>
              </a:spcBef>
            </a:pPr>
            <a:r>
              <a:rPr lang="en-US" altLang="en-US"/>
              <a:t>Enter the source type. The valid source types are shown; you only need to enter a single letter, as identified in the parentheses. Enter “P” for point source.</a:t>
            </a:r>
          </a:p>
          <a:p>
            <a:pPr eaLnBrk="1" hangingPunct="1">
              <a:spcBef>
                <a:spcPct val="0"/>
              </a:spcBef>
            </a:pPr>
            <a:endParaRPr lang="en-US" altLang="en-US"/>
          </a:p>
          <a:p>
            <a:pPr eaLnBrk="1" hangingPunct="1">
              <a:spcBef>
                <a:spcPct val="0"/>
              </a:spcBef>
            </a:pPr>
            <a:r>
              <a:rPr lang="en-US" altLang="en-US"/>
              <a:t>With AERSCREEN, you can model flares (the F). The option to model a flare is not available in AERMOD as a distinct source type.</a:t>
            </a:r>
          </a:p>
        </p:txBody>
      </p:sp>
      <p:sp>
        <p:nvSpPr>
          <p:cNvPr id="18436" name="Slide Number Placeholder 3">
            <a:extLst>
              <a:ext uri="{FF2B5EF4-FFF2-40B4-BE49-F238E27FC236}">
                <a16:creationId xmlns:a16="http://schemas.microsoft.com/office/drawing/2014/main" id="{7B1A2D96-27B4-4F63-AC33-87196D9E859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BA0A2F2-F3F4-41EE-8EBD-76A7212459FD}" type="slidenum">
              <a:rPr lang="en-US" altLang="en-US" sz="1300" smtClean="0">
                <a:latin typeface="Arial" panose="020B0604020202020204" pitchFamily="34" charset="0"/>
              </a:rPr>
              <a:pPr>
                <a:spcBef>
                  <a:spcPct val="0"/>
                </a:spcBef>
              </a:pPr>
              <a:t>4</a:t>
            </a:fld>
            <a:endParaRPr lang="en-US" altLang="en-US" sz="1300">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748F8-BEBB-09EB-9CC5-93B99EC521A1}"/>
            </a:ext>
          </a:extLst>
        </p:cNvPr>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D7763A43-C93A-3E64-0B7D-B841EDFE54B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3F530E4E-3F31-F51E-B206-E1BA669D0A0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600"/>
              </a:spcBef>
            </a:pPr>
            <a:r>
              <a:rPr lang="en-US" altLang="en-US"/>
              <a:t>Shown here are the first 20 or so lines and last 10 lines of the log file. </a:t>
            </a:r>
          </a:p>
          <a:p>
            <a:pPr eaLnBrk="1" hangingPunct="1">
              <a:spcBef>
                <a:spcPts val="1200"/>
              </a:spcBef>
            </a:pPr>
            <a:endParaRPr lang="en-US" altLang="en-US"/>
          </a:p>
          <a:p>
            <a:pPr eaLnBrk="1" hangingPunct="1">
              <a:spcBef>
                <a:spcPts val="1200"/>
              </a:spcBef>
            </a:pPr>
            <a:r>
              <a:rPr lang="en-US" altLang="en-US"/>
              <a:t>The log file consists of (not all shown here):</a:t>
            </a:r>
          </a:p>
          <a:p>
            <a:pPr marL="344488" lvl="1" indent="-111125" eaLnBrk="1" hangingPunct="1">
              <a:spcBef>
                <a:spcPts val="600"/>
              </a:spcBef>
              <a:buFontTx/>
              <a:buChar char="•"/>
            </a:pPr>
            <a:r>
              <a:rPr lang="en-US" altLang="en-US"/>
              <a:t>The data validation that was displayed prior to AERSCREEN performing the calculations (shown above).</a:t>
            </a:r>
          </a:p>
          <a:p>
            <a:pPr marL="344488" lvl="1" indent="-111125" eaLnBrk="1" hangingPunct="1">
              <a:spcBef>
                <a:spcPts val="600"/>
              </a:spcBef>
              <a:buFontTx/>
              <a:buChar char="•"/>
            </a:pPr>
            <a:r>
              <a:rPr lang="en-US" altLang="en-US"/>
              <a:t>Summary of the surface characteristics.</a:t>
            </a:r>
          </a:p>
          <a:p>
            <a:pPr marL="344488" lvl="1" indent="-111125" eaLnBrk="1" hangingPunct="1">
              <a:spcBef>
                <a:spcPts val="600"/>
              </a:spcBef>
              <a:buFontTx/>
              <a:buChar char="•"/>
            </a:pPr>
            <a:r>
              <a:rPr lang="en-US" altLang="en-US"/>
              <a:t>Summary of the AERMAP run.</a:t>
            </a:r>
          </a:p>
          <a:p>
            <a:pPr marL="344488" lvl="1" indent="-111125" eaLnBrk="1" hangingPunct="1">
              <a:spcBef>
                <a:spcPts val="600"/>
              </a:spcBef>
              <a:buFontTx/>
              <a:buChar char="•"/>
            </a:pPr>
            <a:r>
              <a:rPr lang="en-US" altLang="en-US"/>
              <a:t>AERMOD processing for each flow sector.</a:t>
            </a:r>
          </a:p>
          <a:p>
            <a:pPr marL="344488" lvl="1" indent="-111125" eaLnBrk="1" hangingPunct="1">
              <a:spcBef>
                <a:spcPts val="600"/>
              </a:spcBef>
              <a:buFontTx/>
              <a:buChar char="•"/>
            </a:pPr>
            <a:r>
              <a:rPr lang="en-US" altLang="en-US"/>
              <a:t>Running AERMAP and AERMOD for the refined run for those receptors in the direction of the maximum concentration (a more refined receptor spacing).</a:t>
            </a:r>
          </a:p>
          <a:p>
            <a:pPr marL="344488" lvl="1" indent="-111125" eaLnBrk="1" hangingPunct="1">
              <a:spcBef>
                <a:spcPts val="600"/>
              </a:spcBef>
              <a:buFontTx/>
              <a:buChar char="•"/>
            </a:pPr>
            <a:r>
              <a:rPr lang="en-US" altLang="en-US"/>
              <a:t>The number of receptors skipped (shown above).</a:t>
            </a:r>
          </a:p>
          <a:p>
            <a:pPr marL="344488" lvl="1" indent="-111125" eaLnBrk="1" hangingPunct="1">
              <a:spcBef>
                <a:spcPts val="600"/>
              </a:spcBef>
              <a:buFontTx/>
              <a:buChar char="•"/>
            </a:pPr>
            <a:r>
              <a:rPr lang="en-US" altLang="en-US"/>
              <a:t>The date and time the run ended (shown above).</a:t>
            </a:r>
          </a:p>
        </p:txBody>
      </p:sp>
      <p:sp>
        <p:nvSpPr>
          <p:cNvPr id="49156" name="Slide Number Placeholder 3">
            <a:extLst>
              <a:ext uri="{FF2B5EF4-FFF2-40B4-BE49-F238E27FC236}">
                <a16:creationId xmlns:a16="http://schemas.microsoft.com/office/drawing/2014/main" id="{54DA6922-6B3C-B4CE-70D3-DE824F24D80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58B9FE-243F-417E-AFA8-3F2AA5810F5A}" type="slidenum">
              <a:rPr lang="en-US" altLang="en-US" sz="1300" smtClean="0">
                <a:latin typeface="Arial" panose="020B0604020202020204" pitchFamily="34" charset="0"/>
              </a:rPr>
              <a:pPr>
                <a:spcBef>
                  <a:spcPct val="0"/>
                </a:spcBef>
              </a:pPr>
              <a:t>33</a:t>
            </a:fld>
            <a:endParaRPr lang="en-US" altLang="en-US" sz="1300">
              <a:latin typeface="Arial" panose="020B0604020202020204" pitchFamily="34" charset="0"/>
            </a:endParaRPr>
          </a:p>
        </p:txBody>
      </p:sp>
    </p:spTree>
    <p:extLst>
      <p:ext uri="{BB962C8B-B14F-4D97-AF65-F5344CB8AC3E}">
        <p14:creationId xmlns:p14="http://schemas.microsoft.com/office/powerpoint/2010/main" val="28543266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B73FF0-7F97-B158-1C9E-5D59153547A9}"/>
            </a:ext>
          </a:extLst>
        </p:cNvPr>
        <p:cNvGrpSpPr/>
        <p:nvPr/>
      </p:nvGrpSpPr>
      <p:grpSpPr>
        <a:xfrm>
          <a:off x="0" y="0"/>
          <a:ext cx="0" cy="0"/>
          <a:chOff x="0" y="0"/>
          <a:chExt cx="0" cy="0"/>
        </a:xfrm>
      </p:grpSpPr>
      <p:sp>
        <p:nvSpPr>
          <p:cNvPr id="49154" name="Slide Image Placeholder 1">
            <a:extLst>
              <a:ext uri="{FF2B5EF4-FFF2-40B4-BE49-F238E27FC236}">
                <a16:creationId xmlns:a16="http://schemas.microsoft.com/office/drawing/2014/main" id="{CD8F981B-BE31-E1F6-EB0C-058EE2ACB9D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a:extLst>
              <a:ext uri="{FF2B5EF4-FFF2-40B4-BE49-F238E27FC236}">
                <a16:creationId xmlns:a16="http://schemas.microsoft.com/office/drawing/2014/main" id="{8498CFFF-2B14-B27D-37E0-839B5A435CC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600"/>
              </a:spcBef>
            </a:pPr>
            <a:r>
              <a:rPr lang="en-US" altLang="en-US"/>
              <a:t>Shown here are the first 20 or so lines and last 10 lines of the log file. </a:t>
            </a:r>
          </a:p>
          <a:p>
            <a:pPr eaLnBrk="1" hangingPunct="1">
              <a:spcBef>
                <a:spcPts val="1200"/>
              </a:spcBef>
            </a:pPr>
            <a:endParaRPr lang="en-US" altLang="en-US"/>
          </a:p>
          <a:p>
            <a:pPr eaLnBrk="1" hangingPunct="1">
              <a:spcBef>
                <a:spcPts val="1200"/>
              </a:spcBef>
            </a:pPr>
            <a:r>
              <a:rPr lang="en-US" altLang="en-US"/>
              <a:t>The log file consists of (not all shown here):</a:t>
            </a:r>
          </a:p>
          <a:p>
            <a:pPr marL="344488" lvl="1" indent="-111125" eaLnBrk="1" hangingPunct="1">
              <a:spcBef>
                <a:spcPts val="600"/>
              </a:spcBef>
              <a:buFontTx/>
              <a:buChar char="•"/>
            </a:pPr>
            <a:r>
              <a:rPr lang="en-US" altLang="en-US"/>
              <a:t>The data validation that was displayed prior to AERSCREEN performing the calculations (shown above).</a:t>
            </a:r>
          </a:p>
          <a:p>
            <a:pPr marL="344488" lvl="1" indent="-111125" eaLnBrk="1" hangingPunct="1">
              <a:spcBef>
                <a:spcPts val="600"/>
              </a:spcBef>
              <a:buFontTx/>
              <a:buChar char="•"/>
            </a:pPr>
            <a:r>
              <a:rPr lang="en-US" altLang="en-US"/>
              <a:t>Summary of the surface characteristics.</a:t>
            </a:r>
          </a:p>
          <a:p>
            <a:pPr marL="344488" lvl="1" indent="-111125" eaLnBrk="1" hangingPunct="1">
              <a:spcBef>
                <a:spcPts val="600"/>
              </a:spcBef>
              <a:buFontTx/>
              <a:buChar char="•"/>
            </a:pPr>
            <a:r>
              <a:rPr lang="en-US" altLang="en-US"/>
              <a:t>Summary of the AERMAP run.</a:t>
            </a:r>
          </a:p>
          <a:p>
            <a:pPr marL="344488" lvl="1" indent="-111125" eaLnBrk="1" hangingPunct="1">
              <a:spcBef>
                <a:spcPts val="600"/>
              </a:spcBef>
              <a:buFontTx/>
              <a:buChar char="•"/>
            </a:pPr>
            <a:r>
              <a:rPr lang="en-US" altLang="en-US"/>
              <a:t>AERMOD processing for each flow sector.</a:t>
            </a:r>
          </a:p>
          <a:p>
            <a:pPr marL="344488" lvl="1" indent="-111125" eaLnBrk="1" hangingPunct="1">
              <a:spcBef>
                <a:spcPts val="600"/>
              </a:spcBef>
              <a:buFontTx/>
              <a:buChar char="•"/>
            </a:pPr>
            <a:r>
              <a:rPr lang="en-US" altLang="en-US"/>
              <a:t>Running AERMAP and AERMOD for the refined run for those receptors in the direction of the maximum concentration (a more refined receptor spacing).</a:t>
            </a:r>
          </a:p>
          <a:p>
            <a:pPr marL="344488" lvl="1" indent="-111125" eaLnBrk="1" hangingPunct="1">
              <a:spcBef>
                <a:spcPts val="600"/>
              </a:spcBef>
              <a:buFontTx/>
              <a:buChar char="•"/>
            </a:pPr>
            <a:r>
              <a:rPr lang="en-US" altLang="en-US"/>
              <a:t>The number of receptors skipped (shown above).</a:t>
            </a:r>
          </a:p>
          <a:p>
            <a:pPr marL="344488" lvl="1" indent="-111125" eaLnBrk="1" hangingPunct="1">
              <a:spcBef>
                <a:spcPts val="600"/>
              </a:spcBef>
              <a:buFontTx/>
              <a:buChar char="•"/>
            </a:pPr>
            <a:r>
              <a:rPr lang="en-US" altLang="en-US"/>
              <a:t>The date and time the run ended (shown above).</a:t>
            </a:r>
          </a:p>
        </p:txBody>
      </p:sp>
      <p:sp>
        <p:nvSpPr>
          <p:cNvPr id="49156" name="Slide Number Placeholder 3">
            <a:extLst>
              <a:ext uri="{FF2B5EF4-FFF2-40B4-BE49-F238E27FC236}">
                <a16:creationId xmlns:a16="http://schemas.microsoft.com/office/drawing/2014/main" id="{051DA483-6FCA-99EA-E9A9-9693494CCBB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B58B9FE-243F-417E-AFA8-3F2AA5810F5A}" type="slidenum">
              <a:rPr lang="en-US" altLang="en-US" sz="1300" smtClean="0">
                <a:latin typeface="Arial" panose="020B0604020202020204" pitchFamily="34" charset="0"/>
              </a:rPr>
              <a:pPr>
                <a:spcBef>
                  <a:spcPct val="0"/>
                </a:spcBef>
              </a:pPr>
              <a:t>34</a:t>
            </a:fld>
            <a:endParaRPr lang="en-US" altLang="en-US" sz="1300">
              <a:latin typeface="Arial" panose="020B0604020202020204" pitchFamily="34" charset="0"/>
            </a:endParaRPr>
          </a:p>
        </p:txBody>
      </p:sp>
    </p:spTree>
    <p:extLst>
      <p:ext uri="{BB962C8B-B14F-4D97-AF65-F5344CB8AC3E}">
        <p14:creationId xmlns:p14="http://schemas.microsoft.com/office/powerpoint/2010/main" val="259943394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908C3F-1008-723E-CBD2-5EE1912FFCF3}"/>
            </a:ext>
          </a:extLst>
        </p:cNvPr>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4C2B3039-2E9A-37A8-0448-A55F13D05E4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C1BB98E2-E249-1B07-D352-FAF59E179FB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The file AERSCREEN.OUT (recall we opted to use the default filename) contains the following:</a:t>
            </a:r>
          </a:p>
          <a:p>
            <a:pPr marL="344488" lvl="1" indent="-111125" eaLnBrk="1" hangingPunct="1">
              <a:spcBef>
                <a:spcPts val="1200"/>
              </a:spcBef>
              <a:buFontTx/>
              <a:buChar char="•"/>
            </a:pPr>
            <a:r>
              <a:rPr lang="en-US" altLang="en-US"/>
              <a:t>Stack parameters (because we modeled a point source).</a:t>
            </a:r>
          </a:p>
          <a:p>
            <a:pPr marL="344488" lvl="1" indent="-111125" eaLnBrk="1" hangingPunct="1">
              <a:spcBef>
                <a:spcPts val="1200"/>
              </a:spcBef>
              <a:buFontTx/>
              <a:buChar char="•"/>
            </a:pPr>
            <a:r>
              <a:rPr lang="en-US" altLang="en-US"/>
              <a:t>Urban/Rural.</a:t>
            </a:r>
          </a:p>
          <a:p>
            <a:pPr marL="344488" lvl="1" indent="-111125" eaLnBrk="1" hangingPunct="1">
              <a:spcBef>
                <a:spcPts val="1200"/>
              </a:spcBef>
              <a:buFontTx/>
              <a:buChar char="•"/>
            </a:pPr>
            <a:r>
              <a:rPr lang="en-US" altLang="en-US"/>
              <a:t>Digital elevation files.</a:t>
            </a:r>
          </a:p>
          <a:p>
            <a:pPr marL="344488" lvl="1" indent="-111125" eaLnBrk="1" hangingPunct="1">
              <a:spcBef>
                <a:spcPts val="1200"/>
              </a:spcBef>
              <a:buFontTx/>
              <a:buChar char="•"/>
            </a:pPr>
            <a:r>
              <a:rPr lang="en-US" altLang="en-US"/>
              <a:t>Probe distance.</a:t>
            </a:r>
          </a:p>
          <a:p>
            <a:pPr eaLnBrk="1" hangingPunct="1">
              <a:spcBef>
                <a:spcPts val="1200"/>
              </a:spcBef>
            </a:pPr>
            <a:endParaRPr lang="en-US" altLang="en-US"/>
          </a:p>
          <a:p>
            <a:pPr eaLnBrk="1" hangingPunct="1">
              <a:spcBef>
                <a:spcPts val="1200"/>
              </a:spcBef>
            </a:pPr>
            <a:r>
              <a:rPr lang="en-US" altLang="en-US"/>
              <a:t>(Continued on the next slide)</a:t>
            </a:r>
          </a:p>
        </p:txBody>
      </p:sp>
      <p:sp>
        <p:nvSpPr>
          <p:cNvPr id="51204" name="Slide Number Placeholder 3">
            <a:extLst>
              <a:ext uri="{FF2B5EF4-FFF2-40B4-BE49-F238E27FC236}">
                <a16:creationId xmlns:a16="http://schemas.microsoft.com/office/drawing/2014/main" id="{076DFD45-B29D-C76E-D369-8E5FC0C337B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DE845C06-4C3D-4F71-BE17-7CC0F6C1772E}" type="slidenum">
              <a:rPr lang="en-US" altLang="en-US" sz="1300" smtClean="0">
                <a:latin typeface="Arial" panose="020B0604020202020204" pitchFamily="34" charset="0"/>
              </a:rPr>
              <a:pPr>
                <a:spcBef>
                  <a:spcPct val="0"/>
                </a:spcBef>
              </a:pPr>
              <a:t>35</a:t>
            </a:fld>
            <a:endParaRPr lang="en-US" altLang="en-US" sz="1300">
              <a:latin typeface="Arial" panose="020B0604020202020204" pitchFamily="34" charset="0"/>
            </a:endParaRPr>
          </a:p>
        </p:txBody>
      </p:sp>
    </p:spTree>
    <p:extLst>
      <p:ext uri="{BB962C8B-B14F-4D97-AF65-F5344CB8AC3E}">
        <p14:creationId xmlns:p14="http://schemas.microsoft.com/office/powerpoint/2010/main" val="2354858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7CA7B2-477E-134E-EAEF-A0E46EA8B49A}"/>
            </a:ext>
          </a:extLst>
        </p:cNvPr>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CE57BBB8-6DDA-F571-45AA-D82C0629FA5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8153BA20-444F-5834-1FC8-EB5680F5CA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file AERSCREEN.OUT (cont'd)</a:t>
            </a:r>
          </a:p>
          <a:p>
            <a:pPr eaLnBrk="1" hangingPunct="1">
              <a:spcBef>
                <a:spcPct val="0"/>
              </a:spcBef>
            </a:pPr>
            <a:endParaRPr lang="en-US" altLang="en-US"/>
          </a:p>
          <a:p>
            <a:pPr marL="344488" lvl="1" indent="-111125" eaLnBrk="1" hangingPunct="1">
              <a:spcBef>
                <a:spcPct val="0"/>
              </a:spcBef>
              <a:buFontTx/>
              <a:buChar char="•"/>
            </a:pPr>
            <a:r>
              <a:rPr lang="en-US" altLang="en-US"/>
              <a:t>Building downwash parameters.</a:t>
            </a:r>
          </a:p>
          <a:p>
            <a:pPr eaLnBrk="1" hangingPunct="1">
              <a:spcBef>
                <a:spcPct val="0"/>
              </a:spcBef>
            </a:pPr>
            <a:endParaRPr lang="en-US" altLang="en-US"/>
          </a:p>
          <a:p>
            <a:pPr eaLnBrk="1" hangingPunct="1">
              <a:spcBef>
                <a:spcPct val="0"/>
              </a:spcBef>
            </a:pPr>
            <a:r>
              <a:rPr lang="en-US" altLang="en-US"/>
              <a:t>(Continued on the next slide)</a:t>
            </a:r>
          </a:p>
          <a:p>
            <a:pPr eaLnBrk="1" hangingPunct="1">
              <a:spcBef>
                <a:spcPct val="0"/>
              </a:spcBef>
            </a:pPr>
            <a:endParaRPr lang="en-US" altLang="en-US"/>
          </a:p>
        </p:txBody>
      </p:sp>
      <p:sp>
        <p:nvSpPr>
          <p:cNvPr id="53252" name="Slide Number Placeholder 3">
            <a:extLst>
              <a:ext uri="{FF2B5EF4-FFF2-40B4-BE49-F238E27FC236}">
                <a16:creationId xmlns:a16="http://schemas.microsoft.com/office/drawing/2014/main" id="{D38F0EE2-282E-5975-A01F-61C977D2574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83D6B08-855A-4FEE-8554-988DC2E06047}" type="slidenum">
              <a:rPr lang="en-US" altLang="en-US" sz="1300" smtClean="0">
                <a:latin typeface="Arial" panose="020B0604020202020204" pitchFamily="34" charset="0"/>
              </a:rPr>
              <a:pPr>
                <a:spcBef>
                  <a:spcPct val="0"/>
                </a:spcBef>
              </a:pPr>
              <a:t>36</a:t>
            </a:fld>
            <a:endParaRPr lang="en-US" altLang="en-US" sz="1300">
              <a:latin typeface="Arial" panose="020B0604020202020204" pitchFamily="34" charset="0"/>
            </a:endParaRPr>
          </a:p>
        </p:txBody>
      </p:sp>
    </p:spTree>
    <p:extLst>
      <p:ext uri="{BB962C8B-B14F-4D97-AF65-F5344CB8AC3E}">
        <p14:creationId xmlns:p14="http://schemas.microsoft.com/office/powerpoint/2010/main" val="28962102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4459E9-E4C8-6177-C799-2AEF19F791D1}"/>
            </a:ext>
          </a:extLst>
        </p:cNvPr>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5C701D27-0681-FE7F-EAB5-C5736B6B0CA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D61D6BEB-5927-52C9-1396-2D32450016FB}"/>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ts val="1200"/>
              </a:spcBef>
              <a:defRPr/>
            </a:pPr>
            <a:r>
              <a:rPr lang="en-US" altLang="en-US" dirty="0"/>
              <a:t>AERSCREEN.OUT (cont'd)</a:t>
            </a:r>
          </a:p>
          <a:p>
            <a:pPr marL="171450" indent="-171450" eaLnBrk="1" hangingPunct="1">
              <a:spcBef>
                <a:spcPts val="1200"/>
              </a:spcBef>
              <a:buFont typeface="Arial" panose="020B0604020202020204" pitchFamily="34" charset="0"/>
              <a:buChar char="•"/>
              <a:defRPr/>
            </a:pPr>
            <a:endParaRPr lang="en-US" altLang="en-US" dirty="0"/>
          </a:p>
          <a:p>
            <a:pPr marL="171450" indent="-171450" eaLnBrk="1" hangingPunct="1">
              <a:spcBef>
                <a:spcPts val="1200"/>
              </a:spcBef>
              <a:buFont typeface="Arial" panose="020B0604020202020204" pitchFamily="34" charset="0"/>
              <a:buChar char="•"/>
              <a:defRPr/>
            </a:pPr>
            <a:r>
              <a:rPr lang="en-US" altLang="en-US" dirty="0"/>
              <a:t>Meteorological parameters used by MAKEMET.</a:t>
            </a:r>
          </a:p>
          <a:p>
            <a:pPr marL="171450" indent="-171450" eaLnBrk="1" hangingPunct="1">
              <a:spcBef>
                <a:spcPts val="1200"/>
              </a:spcBef>
              <a:buFont typeface="Arial" panose="020B0604020202020204" pitchFamily="34" charset="0"/>
              <a:buChar char="•"/>
              <a:defRPr/>
            </a:pPr>
            <a:r>
              <a:rPr lang="en-US" altLang="en-US" dirty="0"/>
              <a:t>Meteorological conditions associated with the overall maximum impact.</a:t>
            </a:r>
          </a:p>
          <a:p>
            <a:pPr eaLnBrk="1" hangingPunct="1">
              <a:spcBef>
                <a:spcPts val="1200"/>
              </a:spcBef>
              <a:defRPr/>
            </a:pPr>
            <a:endParaRPr lang="en-US" altLang="en-US" dirty="0"/>
          </a:p>
          <a:p>
            <a:pPr eaLnBrk="1" hangingPunct="1">
              <a:spcBef>
                <a:spcPts val="1200"/>
              </a:spcBef>
              <a:defRPr/>
            </a:pPr>
            <a:r>
              <a:rPr lang="en-US" altLang="en-US" dirty="0"/>
              <a:t>(Continued on the next slide)</a:t>
            </a:r>
          </a:p>
          <a:p>
            <a:pPr eaLnBrk="1" hangingPunct="1">
              <a:spcBef>
                <a:spcPts val="1200"/>
              </a:spcBef>
              <a:defRPr/>
            </a:pPr>
            <a:endParaRPr lang="en-US" altLang="en-US" dirty="0"/>
          </a:p>
        </p:txBody>
      </p:sp>
      <p:sp>
        <p:nvSpPr>
          <p:cNvPr id="57348" name="Slide Number Placeholder 3">
            <a:extLst>
              <a:ext uri="{FF2B5EF4-FFF2-40B4-BE49-F238E27FC236}">
                <a16:creationId xmlns:a16="http://schemas.microsoft.com/office/drawing/2014/main" id="{F117EEC6-47DA-6587-95DD-CAB115C950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AED0E5-022A-4295-A511-063754C65578}" type="slidenum">
              <a:rPr lang="en-US" altLang="en-US" sz="1300" smtClean="0">
                <a:latin typeface="Arial" panose="020B0604020202020204" pitchFamily="34" charset="0"/>
              </a:rPr>
              <a:pPr>
                <a:spcBef>
                  <a:spcPct val="0"/>
                </a:spcBef>
              </a:pPr>
              <a:t>37</a:t>
            </a:fld>
            <a:endParaRPr lang="en-US" altLang="en-US" sz="1300">
              <a:latin typeface="Arial" panose="020B0604020202020204" pitchFamily="34" charset="0"/>
            </a:endParaRPr>
          </a:p>
        </p:txBody>
      </p:sp>
    </p:spTree>
    <p:extLst>
      <p:ext uri="{BB962C8B-B14F-4D97-AF65-F5344CB8AC3E}">
        <p14:creationId xmlns:p14="http://schemas.microsoft.com/office/powerpoint/2010/main" val="2564894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D3A572-7D38-E5DB-A4E8-6B9FA084F1E3}"/>
            </a:ext>
          </a:extLst>
        </p:cNvPr>
        <p:cNvGrpSpPr/>
        <p:nvPr/>
      </p:nvGrpSpPr>
      <p:grpSpPr>
        <a:xfrm>
          <a:off x="0" y="0"/>
          <a:ext cx="0" cy="0"/>
          <a:chOff x="0" y="0"/>
          <a:chExt cx="0" cy="0"/>
        </a:xfrm>
      </p:grpSpPr>
      <p:sp>
        <p:nvSpPr>
          <p:cNvPr id="57346" name="Slide Image Placeholder 1">
            <a:extLst>
              <a:ext uri="{FF2B5EF4-FFF2-40B4-BE49-F238E27FC236}">
                <a16:creationId xmlns:a16="http://schemas.microsoft.com/office/drawing/2014/main" id="{BBA04B25-87F4-381A-8238-70E1BBE8AC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Notes Placeholder 2">
            <a:extLst>
              <a:ext uri="{FF2B5EF4-FFF2-40B4-BE49-F238E27FC236}">
                <a16:creationId xmlns:a16="http://schemas.microsoft.com/office/drawing/2014/main" id="{57769883-46CF-DDE5-4056-1FB9A12084EF}"/>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ts val="1200"/>
              </a:spcBef>
              <a:defRPr/>
            </a:pPr>
            <a:r>
              <a:rPr lang="en-US" altLang="en-US" dirty="0"/>
              <a:t>AERSCREEN.OUT (cont'd)</a:t>
            </a:r>
          </a:p>
          <a:p>
            <a:pPr marL="171450" indent="-171450" eaLnBrk="1" hangingPunct="1">
              <a:spcBef>
                <a:spcPts val="1200"/>
              </a:spcBef>
              <a:buFont typeface="Arial" panose="020B0604020202020204" pitchFamily="34" charset="0"/>
              <a:buChar char="•"/>
              <a:defRPr/>
            </a:pPr>
            <a:endParaRPr lang="en-US" altLang="en-US" dirty="0"/>
          </a:p>
          <a:p>
            <a:pPr marL="171450" indent="-171450" eaLnBrk="1" hangingPunct="1">
              <a:spcBef>
                <a:spcPts val="1200"/>
              </a:spcBef>
              <a:buFont typeface="Arial" panose="020B0604020202020204" pitchFamily="34" charset="0"/>
              <a:buChar char="•"/>
              <a:defRPr/>
            </a:pPr>
            <a:r>
              <a:rPr lang="en-US" altLang="en-US" dirty="0"/>
              <a:t>Meteorological parameters used by MAKEMET.</a:t>
            </a:r>
          </a:p>
          <a:p>
            <a:pPr marL="171450" indent="-171450" eaLnBrk="1" hangingPunct="1">
              <a:spcBef>
                <a:spcPts val="1200"/>
              </a:spcBef>
              <a:buFont typeface="Arial" panose="020B0604020202020204" pitchFamily="34" charset="0"/>
              <a:buChar char="•"/>
              <a:defRPr/>
            </a:pPr>
            <a:r>
              <a:rPr lang="en-US" altLang="en-US" dirty="0"/>
              <a:t>Meteorological conditions associated with the overall maximum impact.</a:t>
            </a:r>
          </a:p>
          <a:p>
            <a:pPr eaLnBrk="1" hangingPunct="1">
              <a:spcBef>
                <a:spcPts val="1200"/>
              </a:spcBef>
              <a:defRPr/>
            </a:pPr>
            <a:endParaRPr lang="en-US" altLang="en-US" dirty="0"/>
          </a:p>
          <a:p>
            <a:pPr eaLnBrk="1" hangingPunct="1">
              <a:spcBef>
                <a:spcPts val="1200"/>
              </a:spcBef>
              <a:defRPr/>
            </a:pPr>
            <a:r>
              <a:rPr lang="en-US" altLang="en-US" dirty="0"/>
              <a:t>(Continued on the next slide)</a:t>
            </a:r>
          </a:p>
          <a:p>
            <a:pPr eaLnBrk="1" hangingPunct="1">
              <a:spcBef>
                <a:spcPts val="1200"/>
              </a:spcBef>
              <a:defRPr/>
            </a:pPr>
            <a:endParaRPr lang="en-US" altLang="en-US" dirty="0"/>
          </a:p>
        </p:txBody>
      </p:sp>
      <p:sp>
        <p:nvSpPr>
          <p:cNvPr id="57348" name="Slide Number Placeholder 3">
            <a:extLst>
              <a:ext uri="{FF2B5EF4-FFF2-40B4-BE49-F238E27FC236}">
                <a16:creationId xmlns:a16="http://schemas.microsoft.com/office/drawing/2014/main" id="{C1D8325D-1F29-A895-C312-9270C4873A8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BEAED0E5-022A-4295-A511-063754C65578}" type="slidenum">
              <a:rPr lang="en-US" altLang="en-US" sz="1300" smtClean="0">
                <a:latin typeface="Arial" panose="020B0604020202020204" pitchFamily="34" charset="0"/>
              </a:rPr>
              <a:pPr>
                <a:spcBef>
                  <a:spcPct val="0"/>
                </a:spcBef>
              </a:pPr>
              <a:t>38</a:t>
            </a:fld>
            <a:endParaRPr lang="en-US" altLang="en-US" sz="1300">
              <a:latin typeface="Arial" panose="020B0604020202020204" pitchFamily="34" charset="0"/>
            </a:endParaRPr>
          </a:p>
        </p:txBody>
      </p:sp>
    </p:spTree>
    <p:extLst>
      <p:ext uri="{BB962C8B-B14F-4D97-AF65-F5344CB8AC3E}">
        <p14:creationId xmlns:p14="http://schemas.microsoft.com/office/powerpoint/2010/main" val="29319240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5EAB54-0FB3-9B74-8E80-9DD2C6053A01}"/>
            </a:ext>
          </a:extLst>
        </p:cNvPr>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2161A46E-701C-465C-282E-488E3FAE9B4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a:extLst>
              <a:ext uri="{FF2B5EF4-FFF2-40B4-BE49-F238E27FC236}">
                <a16:creationId xmlns:a16="http://schemas.microsoft.com/office/drawing/2014/main" id="{44E0C7A1-14BC-38A2-5578-9342B1CF4870}"/>
              </a:ext>
            </a:extLst>
          </p:cNvPr>
          <p:cNvSpPr>
            <a:spLocks noGrp="1"/>
          </p:cNvSpPr>
          <p:nvPr>
            <p:ph type="body" idx="1"/>
          </p:nvPr>
        </p:nvSpPr>
        <p:spPr bwMode="auto"/>
        <p:txBody>
          <a:bodyPr wrap="square" numCol="1" anchor="t" anchorCtr="0" compatLnSpc="1">
            <a:prstTxWarp prst="textNoShape">
              <a:avLst/>
            </a:prstTxWarp>
          </a:bodyPr>
          <a:lstStyle/>
          <a:p>
            <a:pPr eaLnBrk="1" hangingPunct="1">
              <a:lnSpc>
                <a:spcPct val="120000"/>
              </a:lnSpc>
              <a:spcBef>
                <a:spcPts val="1200"/>
              </a:spcBef>
              <a:defRPr/>
            </a:pPr>
            <a:r>
              <a:rPr lang="en-US" altLang="en-US" dirty="0"/>
              <a:t>AERSCREEN.OUT (cont'd)</a:t>
            </a:r>
          </a:p>
          <a:p>
            <a:pPr eaLnBrk="1" hangingPunct="1">
              <a:lnSpc>
                <a:spcPct val="120000"/>
              </a:lnSpc>
              <a:spcBef>
                <a:spcPts val="1200"/>
              </a:spcBef>
              <a:defRPr/>
            </a:pPr>
            <a:endParaRPr lang="en-US" altLang="en-US" dirty="0"/>
          </a:p>
          <a:p>
            <a:pPr marL="171450" indent="-171450" eaLnBrk="1" hangingPunct="1">
              <a:lnSpc>
                <a:spcPct val="120000"/>
              </a:lnSpc>
              <a:spcBef>
                <a:spcPts val="1200"/>
              </a:spcBef>
              <a:buFont typeface="Arial" panose="020B0604020202020204" pitchFamily="34" charset="0"/>
              <a:buChar char="•"/>
              <a:defRPr/>
            </a:pPr>
            <a:r>
              <a:rPr lang="en-US" altLang="en-US" dirty="0"/>
              <a:t>Meteorological conditions used to predict Boundary Impacts.</a:t>
            </a:r>
          </a:p>
          <a:p>
            <a:pPr eaLnBrk="1" hangingPunct="1">
              <a:lnSpc>
                <a:spcPct val="120000"/>
              </a:lnSpc>
              <a:spcBef>
                <a:spcPts val="1200"/>
              </a:spcBef>
              <a:defRPr/>
            </a:pPr>
            <a:endParaRPr lang="en-US" altLang="en-US" dirty="0"/>
          </a:p>
          <a:p>
            <a:pPr eaLnBrk="1" hangingPunct="1">
              <a:lnSpc>
                <a:spcPct val="120000"/>
              </a:lnSpc>
              <a:spcBef>
                <a:spcPts val="1200"/>
              </a:spcBef>
              <a:defRPr/>
            </a:pPr>
            <a:r>
              <a:rPr lang="en-US" altLang="en-US" dirty="0"/>
              <a:t>(Continued on the next slide)</a:t>
            </a:r>
          </a:p>
          <a:p>
            <a:pPr eaLnBrk="1" hangingPunct="1">
              <a:lnSpc>
                <a:spcPct val="120000"/>
              </a:lnSpc>
              <a:spcBef>
                <a:spcPts val="1200"/>
              </a:spcBef>
              <a:defRPr/>
            </a:pPr>
            <a:endParaRPr lang="en-US" altLang="en-US" dirty="0"/>
          </a:p>
        </p:txBody>
      </p:sp>
      <p:sp>
        <p:nvSpPr>
          <p:cNvPr id="59396" name="Slide Number Placeholder 3">
            <a:extLst>
              <a:ext uri="{FF2B5EF4-FFF2-40B4-BE49-F238E27FC236}">
                <a16:creationId xmlns:a16="http://schemas.microsoft.com/office/drawing/2014/main" id="{11950560-52BF-C1D3-8CB1-E2D366E24EE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0325534-7911-4442-ABBF-EF0A271EEFC4}" type="slidenum">
              <a:rPr lang="en-US" altLang="en-US" sz="1300" smtClean="0">
                <a:latin typeface="Arial" panose="020B0604020202020204" pitchFamily="34" charset="0"/>
              </a:rPr>
              <a:pPr>
                <a:spcBef>
                  <a:spcPct val="0"/>
                </a:spcBef>
              </a:pPr>
              <a:t>39</a:t>
            </a:fld>
            <a:endParaRPr lang="en-US" altLang="en-US" sz="1300">
              <a:latin typeface="Arial" panose="020B0604020202020204" pitchFamily="34" charset="0"/>
            </a:endParaRPr>
          </a:p>
        </p:txBody>
      </p:sp>
    </p:spTree>
    <p:extLst>
      <p:ext uri="{BB962C8B-B14F-4D97-AF65-F5344CB8AC3E}">
        <p14:creationId xmlns:p14="http://schemas.microsoft.com/office/powerpoint/2010/main" val="24564224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FF5DAF-978D-293C-4FD6-A26F9CCA0BFE}"/>
            </a:ext>
          </a:extLst>
        </p:cNvPr>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B217C787-C7A4-C09D-1E85-56B61102682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137A4638-0AB3-65C4-A9BD-C8698B1BD1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AERMET and AERMOD were rerun using the same values that were input to AERSCREEN, e.g., the surface characteristics and the single point source parameters. The table shows the high-first-high for AERMOD concentration estimates. As we can see in the last column, AERSCREEN’s results are from a factor of 2 to 22 higher for our example.</a:t>
            </a:r>
          </a:p>
          <a:p>
            <a:pPr eaLnBrk="1" hangingPunct="1">
              <a:spcBef>
                <a:spcPts val="1200"/>
              </a:spcBef>
            </a:pPr>
            <a:endParaRPr lang="en-US" altLang="en-US"/>
          </a:p>
          <a:p>
            <a:pPr eaLnBrk="1" hangingPunct="1">
              <a:spcBef>
                <a:spcPts val="1200"/>
              </a:spcBef>
            </a:pPr>
            <a:r>
              <a:rPr lang="en-US" altLang="en-US"/>
              <a:t>If AERSCREEN modeling demonstrates that the screening results show compliance with ambient air quality standards, can you stop and skip refined modeling with AERMOD? Possibly, but it will depend on the application and what the regulatory agency requires.</a:t>
            </a:r>
          </a:p>
        </p:txBody>
      </p:sp>
      <p:sp>
        <p:nvSpPr>
          <p:cNvPr id="65540" name="Slide Number Placeholder 3">
            <a:extLst>
              <a:ext uri="{FF2B5EF4-FFF2-40B4-BE49-F238E27FC236}">
                <a16:creationId xmlns:a16="http://schemas.microsoft.com/office/drawing/2014/main" id="{BF17B868-90AC-5E68-0A80-60A38636CD9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1FD2943-CBDB-4899-9357-F03CE7C9B112}" type="slidenum">
              <a:rPr lang="en-US" altLang="en-US" sz="1300" smtClean="0">
                <a:latin typeface="Arial" panose="020B0604020202020204" pitchFamily="34" charset="0"/>
              </a:rPr>
              <a:pPr>
                <a:spcBef>
                  <a:spcPct val="0"/>
                </a:spcBef>
              </a:pPr>
              <a:t>40</a:t>
            </a:fld>
            <a:endParaRPr lang="en-US" altLang="en-US" sz="1300">
              <a:latin typeface="Arial" panose="020B0604020202020204" pitchFamily="34" charset="0"/>
            </a:endParaRPr>
          </a:p>
        </p:txBody>
      </p:sp>
    </p:spTree>
    <p:extLst>
      <p:ext uri="{BB962C8B-B14F-4D97-AF65-F5344CB8AC3E}">
        <p14:creationId xmlns:p14="http://schemas.microsoft.com/office/powerpoint/2010/main" val="409895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183FCE8-DB88-4258-82B7-479EFB62ABF8}" type="slidenum">
              <a:rPr lang="en-US" altLang="en-US" smtClean="0"/>
              <a:pPr>
                <a:defRPr/>
              </a:pPr>
              <a:t>5</a:t>
            </a:fld>
            <a:endParaRPr lang="en-US" altLang="en-US"/>
          </a:p>
        </p:txBody>
      </p:sp>
    </p:spTree>
    <p:extLst>
      <p:ext uri="{BB962C8B-B14F-4D97-AF65-F5344CB8AC3E}">
        <p14:creationId xmlns:p14="http://schemas.microsoft.com/office/powerpoint/2010/main" val="2467700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00F65A90-68B3-4282-A201-D6833E7BE41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28E72AD-336C-45F5-BF08-60912F02DF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We will run AERSCREEN in the prompt-driven interactive mode, so a control file has not been provided for this hands-on activity.</a:t>
            </a:r>
          </a:p>
          <a:p>
            <a:pPr eaLnBrk="1" hangingPunct="1">
              <a:spcBef>
                <a:spcPts val="1200"/>
              </a:spcBef>
            </a:pPr>
            <a:endParaRPr lang="en-US" altLang="en-US"/>
          </a:p>
          <a:p>
            <a:pPr eaLnBrk="1" hangingPunct="1">
              <a:spcBef>
                <a:spcPts val="1200"/>
              </a:spcBef>
            </a:pPr>
            <a:r>
              <a:rPr lang="en-US" altLang="en-US"/>
              <a:t>To run AERSCREEN for this activity, navigate to the working directory where the executable is located, and the output will reside, and double-click on AERSCREEN.EXE. A DOS command window will open, AERSCREEN will start to run, and pause at the first prompt for input.</a:t>
            </a:r>
          </a:p>
        </p:txBody>
      </p:sp>
      <p:sp>
        <p:nvSpPr>
          <p:cNvPr id="16388" name="Slide Number Placeholder 3">
            <a:extLst>
              <a:ext uri="{FF2B5EF4-FFF2-40B4-BE49-F238E27FC236}">
                <a16:creationId xmlns:a16="http://schemas.microsoft.com/office/drawing/2014/main" id="{DAE83C7E-4A15-46A4-A41C-0B4CA699B4C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389AD0B8-168E-46AA-AAC9-4109CA289057}" type="slidenum">
              <a:rPr lang="en-US" altLang="en-US" sz="1300" smtClean="0">
                <a:latin typeface="Arial" panose="020B0604020202020204" pitchFamily="34" charset="0"/>
              </a:rPr>
              <a:pPr>
                <a:spcBef>
                  <a:spcPct val="0"/>
                </a:spcBef>
              </a:pPr>
              <a:t>7</a:t>
            </a:fld>
            <a:endParaRPr lang="en-US" altLang="en-US" sz="13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C16006-37B7-E2C8-BC7A-66BA12A037A8}"/>
            </a:ext>
          </a:extLst>
        </p:cNvPr>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D12A3663-9D10-C3CD-6A41-B635FBE47F1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47695A82-3CBA-1FEC-4C8E-83317A1004B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When AERSCREEN starts, you will be prompted to enter specific information to set up the simulation.</a:t>
            </a:r>
          </a:p>
          <a:p>
            <a:pPr eaLnBrk="1" hangingPunct="1">
              <a:spcBef>
                <a:spcPct val="0"/>
              </a:spcBef>
            </a:pPr>
            <a:endParaRPr lang="en-US" altLang="en-US"/>
          </a:p>
          <a:p>
            <a:pPr eaLnBrk="1" hangingPunct="1">
              <a:spcBef>
                <a:spcPct val="0"/>
              </a:spcBef>
            </a:pPr>
            <a:r>
              <a:rPr lang="en-US" altLang="en-US"/>
              <a:t>First, enter a Title. Unlike AERMOD, which allows two titles, AERSCREEN allows only one.</a:t>
            </a:r>
          </a:p>
          <a:p>
            <a:pPr eaLnBrk="1" hangingPunct="1">
              <a:spcBef>
                <a:spcPct val="0"/>
              </a:spcBef>
            </a:pPr>
            <a:endParaRPr lang="en-US" altLang="en-US"/>
          </a:p>
          <a:p>
            <a:pPr eaLnBrk="1" hangingPunct="1">
              <a:spcBef>
                <a:spcPct val="0"/>
              </a:spcBef>
            </a:pPr>
            <a:r>
              <a:rPr lang="en-US" altLang="en-US"/>
              <a:t>Next, indicate if you will enter values in English or Metric units. For this activity, enter “M” for metric.</a:t>
            </a:r>
          </a:p>
          <a:p>
            <a:pPr eaLnBrk="1" hangingPunct="1">
              <a:spcBef>
                <a:spcPct val="0"/>
              </a:spcBef>
            </a:pPr>
            <a:endParaRPr lang="en-US" altLang="en-US"/>
          </a:p>
          <a:p>
            <a:pPr eaLnBrk="1" hangingPunct="1">
              <a:spcBef>
                <a:spcPct val="0"/>
              </a:spcBef>
            </a:pPr>
            <a:r>
              <a:rPr lang="en-US" altLang="en-US"/>
              <a:t>Enter the source type. The valid source types are shown; you only need to enter a single letter, as identified in the parentheses. Enter “P” for point source.</a:t>
            </a:r>
          </a:p>
          <a:p>
            <a:pPr eaLnBrk="1" hangingPunct="1">
              <a:spcBef>
                <a:spcPct val="0"/>
              </a:spcBef>
            </a:pPr>
            <a:endParaRPr lang="en-US" altLang="en-US"/>
          </a:p>
          <a:p>
            <a:pPr eaLnBrk="1" hangingPunct="1">
              <a:spcBef>
                <a:spcPct val="0"/>
              </a:spcBef>
            </a:pPr>
            <a:r>
              <a:rPr lang="en-US" altLang="en-US"/>
              <a:t>With AERSCREEN, you can model flares (the F). The option to model a flare is not available in AERMOD as a distinct source type.</a:t>
            </a:r>
          </a:p>
        </p:txBody>
      </p:sp>
      <p:sp>
        <p:nvSpPr>
          <p:cNvPr id="18436" name="Slide Number Placeholder 3">
            <a:extLst>
              <a:ext uri="{FF2B5EF4-FFF2-40B4-BE49-F238E27FC236}">
                <a16:creationId xmlns:a16="http://schemas.microsoft.com/office/drawing/2014/main" id="{86350EB8-7C46-09BC-28BF-7CE39E70251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BA0A2F2-F3F4-41EE-8EBD-76A7212459FD}" type="slidenum">
              <a:rPr lang="en-US" altLang="en-US" sz="1300" smtClean="0">
                <a:latin typeface="Arial" panose="020B0604020202020204" pitchFamily="34" charset="0"/>
              </a:rPr>
              <a:pPr>
                <a:spcBef>
                  <a:spcPct val="0"/>
                </a:spcBef>
              </a:pPr>
              <a:t>8</a:t>
            </a:fld>
            <a:endParaRPr lang="en-US" altLang="en-US" sz="1300">
              <a:latin typeface="Arial" panose="020B0604020202020204" pitchFamily="34" charset="0"/>
            </a:endParaRPr>
          </a:p>
        </p:txBody>
      </p:sp>
    </p:spTree>
    <p:extLst>
      <p:ext uri="{BB962C8B-B14F-4D97-AF65-F5344CB8AC3E}">
        <p14:creationId xmlns:p14="http://schemas.microsoft.com/office/powerpoint/2010/main" val="28719972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92643094-D1AE-48CB-97F0-E37DE8F1396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a:extLst>
              <a:ext uri="{FF2B5EF4-FFF2-40B4-BE49-F238E27FC236}">
                <a16:creationId xmlns:a16="http://schemas.microsoft.com/office/drawing/2014/main" id="{46F2D27E-CBC5-42D6-9895-8CABA0B112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As you are prompted by AERSCREEN, enter the values displayed for the associated parameters.</a:t>
            </a:r>
          </a:p>
          <a:p>
            <a:pPr eaLnBrk="1" hangingPunct="1">
              <a:spcBef>
                <a:spcPct val="0"/>
              </a:spcBef>
            </a:pPr>
            <a:endParaRPr lang="en-US" altLang="en-US"/>
          </a:p>
          <a:p>
            <a:pPr eaLnBrk="1" hangingPunct="1">
              <a:spcBef>
                <a:spcPct val="0"/>
              </a:spcBef>
            </a:pPr>
            <a:r>
              <a:rPr lang="en-US" altLang="en-US"/>
              <a:t>These should be self-explanatory. </a:t>
            </a:r>
          </a:p>
        </p:txBody>
      </p:sp>
      <p:sp>
        <p:nvSpPr>
          <p:cNvPr id="20484" name="Slide Number Placeholder 3">
            <a:extLst>
              <a:ext uri="{FF2B5EF4-FFF2-40B4-BE49-F238E27FC236}">
                <a16:creationId xmlns:a16="http://schemas.microsoft.com/office/drawing/2014/main" id="{D8F685E0-38D1-4C95-B7D5-A2F58148531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A69232C4-CF56-4B0D-8AD3-58BD95B2FE0F}" type="slidenum">
              <a:rPr lang="en-US" altLang="en-US" sz="1300" smtClean="0">
                <a:latin typeface="Arial" panose="020B0604020202020204" pitchFamily="34" charset="0"/>
              </a:rPr>
              <a:pPr>
                <a:spcBef>
                  <a:spcPct val="0"/>
                </a:spcBef>
              </a:pPr>
              <a:t>9</a:t>
            </a:fld>
            <a:endParaRPr lang="en-US" altLang="en-US" sz="13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a:extLst>
              <a:ext uri="{FF2B5EF4-FFF2-40B4-BE49-F238E27FC236}">
                <a16:creationId xmlns:a16="http://schemas.microsoft.com/office/drawing/2014/main" id="{7B68655A-70D5-4117-BE61-AA54D9DD678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a:extLst>
              <a:ext uri="{FF2B5EF4-FFF2-40B4-BE49-F238E27FC236}">
                <a16:creationId xmlns:a16="http://schemas.microsoft.com/office/drawing/2014/main" id="{97F234FC-A32B-4D3C-88FA-AAF897E5320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If there is a question as to whether the area is considered rural or urban, you might need to perform an analysis on the surrounding land use. For guidance, see papers such as Auer, 1978 (“Correlation of Land Use and Cover with Meteorological Anomalies,” Journal of Applied Meteorology, 17, 636–643) and Section 7.2.1.1 of Appendix W ((Guideline on Air Quality Modeling), Federal Register Notice vol. 82, No. 10, January 17, 2017).</a:t>
            </a:r>
          </a:p>
          <a:p>
            <a:pPr eaLnBrk="1" hangingPunct="1">
              <a:spcBef>
                <a:spcPts val="1200"/>
              </a:spcBef>
            </a:pPr>
            <a:endParaRPr lang="en-US" altLang="en-US"/>
          </a:p>
          <a:p>
            <a:pPr eaLnBrk="1" hangingPunct="1">
              <a:spcBef>
                <a:spcPts val="1200"/>
              </a:spcBef>
            </a:pPr>
            <a:r>
              <a:rPr lang="en-US" altLang="en-US"/>
              <a:t>In the diagram that follows, the minimum distance from the source to the fence line is about 170 meters. This is our distance to ambient air.</a:t>
            </a:r>
          </a:p>
        </p:txBody>
      </p:sp>
      <p:sp>
        <p:nvSpPr>
          <p:cNvPr id="22532" name="Slide Number Placeholder 3">
            <a:extLst>
              <a:ext uri="{FF2B5EF4-FFF2-40B4-BE49-F238E27FC236}">
                <a16:creationId xmlns:a16="http://schemas.microsoft.com/office/drawing/2014/main" id="{0C10619F-408A-4E5B-B0C7-A4FC71F9E8A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6E83F973-57E5-4A8E-BF1D-FA4288E13FFB}" type="slidenum">
              <a:rPr lang="en-US" altLang="en-US" sz="1300" smtClean="0">
                <a:latin typeface="Arial" panose="020B0604020202020204" pitchFamily="34" charset="0"/>
              </a:rPr>
              <a:pPr>
                <a:spcBef>
                  <a:spcPct val="0"/>
                </a:spcBef>
              </a:pPr>
              <a:t>10</a:t>
            </a:fld>
            <a:endParaRPr lang="en-US" altLang="en-US" sz="13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1EACF3C5-4D4F-4A54-BA1F-B831938938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96803EEE-EDCA-404B-A015-E370B6CB50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200"/>
              </a:spcBef>
            </a:pPr>
            <a:r>
              <a:rPr lang="en-US" altLang="en-US"/>
              <a:t>We can only represent a single-tiered rectangular building, unless we run BPIPPRM outside of AERSCREEN and reference the BPIPPRM output file. Thus, for the purposes of this hands-on activity, we are only going to represent the bottom tier (Tier 1) as a demonstration of the AERSCREEN inputs. </a:t>
            </a:r>
          </a:p>
          <a:p>
            <a:pPr eaLnBrk="1" hangingPunct="1">
              <a:spcBef>
                <a:spcPts val="1200"/>
              </a:spcBef>
            </a:pPr>
            <a:endParaRPr lang="en-US" altLang="en-US"/>
          </a:p>
          <a:p>
            <a:pPr eaLnBrk="1" hangingPunct="1">
              <a:spcBef>
                <a:spcPts val="1200"/>
              </a:spcBef>
            </a:pPr>
            <a:r>
              <a:rPr lang="en-US" altLang="en-US"/>
              <a:t>You might want to separately try to figure out these parameters for the smaller, taller tier or re-run AERSCREEN using the BPIPPRM output file generated in the BPIPPRM hands-on activity. </a:t>
            </a:r>
          </a:p>
          <a:p>
            <a:pPr eaLnBrk="1" hangingPunct="1">
              <a:spcBef>
                <a:spcPts val="1200"/>
              </a:spcBef>
            </a:pPr>
            <a:endParaRPr lang="en-US" altLang="en-US"/>
          </a:p>
          <a:p>
            <a:pPr eaLnBrk="1" hangingPunct="1">
              <a:spcBef>
                <a:spcPts val="1200"/>
              </a:spcBef>
            </a:pPr>
            <a:r>
              <a:rPr lang="en-US" altLang="en-US"/>
              <a:t>If you remember, Tier 1 is 180 m × 90 m × 60 m high with the longer side oriented southwest-northeast. The stack is located on the southwest end of the building. (See next slide.)</a:t>
            </a:r>
          </a:p>
          <a:p>
            <a:pPr eaLnBrk="1" hangingPunct="1">
              <a:spcBef>
                <a:spcPts val="1200"/>
              </a:spcBef>
            </a:pPr>
            <a:endParaRPr lang="en-US" altLang="en-US"/>
          </a:p>
          <a:p>
            <a:pPr eaLnBrk="1" hangingPunct="1">
              <a:spcBef>
                <a:spcPts val="1200"/>
              </a:spcBef>
            </a:pPr>
            <a:r>
              <a:rPr lang="en-US" altLang="en-US"/>
              <a:t>Those dimensions are the first three building parameters.</a:t>
            </a:r>
          </a:p>
        </p:txBody>
      </p:sp>
      <p:sp>
        <p:nvSpPr>
          <p:cNvPr id="26628" name="Slide Number Placeholder 3">
            <a:extLst>
              <a:ext uri="{FF2B5EF4-FFF2-40B4-BE49-F238E27FC236}">
                <a16:creationId xmlns:a16="http://schemas.microsoft.com/office/drawing/2014/main" id="{0BAA114A-04E7-4B30-9FE7-0AFBA22BEEB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6EA2A98-070D-4A58-9C9E-1248D32D5F60}" type="slidenum">
              <a:rPr lang="en-US" altLang="en-US" sz="1300" smtClean="0">
                <a:latin typeface="Arial" panose="020B0604020202020204" pitchFamily="34" charset="0"/>
              </a:rPr>
              <a:pPr>
                <a:spcBef>
                  <a:spcPct val="0"/>
                </a:spcBef>
              </a:pPr>
              <a:t>11</a:t>
            </a:fld>
            <a:endParaRPr lang="en-US" altLang="en-US" sz="13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3917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42557296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2464193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1876052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71283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46417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330277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17AE78-9758-5456-6357-1A3B4784039A}"/>
              </a:ext>
            </a:extLst>
          </p:cNvPr>
          <p:cNvSpPr>
            <a:spLocks noGrp="1"/>
          </p:cNvSpPr>
          <p:nvPr>
            <p:ph type="dt" sz="half" idx="10"/>
          </p:nvPr>
        </p:nvSpPr>
        <p:spPr/>
        <p:txBody>
          <a:bodyPr/>
          <a:lstStyle/>
          <a:p>
            <a:fld id="{66F0E9F3-2F57-4A0E-817F-378FA7F885C6}" type="datetimeFigureOut">
              <a:rPr lang="en-US" smtClean="0"/>
              <a:t>7/2/2025</a:t>
            </a:fld>
            <a:endParaRPr lang="en-US"/>
          </a:p>
        </p:txBody>
      </p:sp>
      <p:sp>
        <p:nvSpPr>
          <p:cNvPr id="3" name="Footer Placeholder 2">
            <a:extLst>
              <a:ext uri="{FF2B5EF4-FFF2-40B4-BE49-F238E27FC236}">
                <a16:creationId xmlns:a16="http://schemas.microsoft.com/office/drawing/2014/main" id="{2D317283-7D2E-673C-3A5F-F794733AB5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34DF0F0-C372-CF7C-3129-8526795E124B}"/>
              </a:ext>
            </a:extLst>
          </p:cNvPr>
          <p:cNvSpPr>
            <a:spLocks noGrp="1"/>
          </p:cNvSpPr>
          <p:nvPr>
            <p:ph type="sldNum" sz="quarter" idx="12"/>
          </p:nvPr>
        </p:nvSpPr>
        <p:spPr/>
        <p:txBody>
          <a:bodyPr/>
          <a:lstStyle/>
          <a:p>
            <a:fld id="{7A348453-CCBB-4C75-BB41-D6258BD45CD8}" type="slidenum">
              <a:rPr lang="en-US" smtClean="0"/>
              <a:t>‹#›</a:t>
            </a:fld>
            <a:endParaRPr lang="en-US"/>
          </a:p>
        </p:txBody>
      </p:sp>
    </p:spTree>
    <p:extLst>
      <p:ext uri="{BB962C8B-B14F-4D97-AF65-F5344CB8AC3E}">
        <p14:creationId xmlns:p14="http://schemas.microsoft.com/office/powerpoint/2010/main" val="3331056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6B03E71-2378-4A51-A928-B9F9E05C49F6}"/>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5929A343-846E-45CF-A8FE-3C580177CA53}"/>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971" r:id="rId1"/>
    <p:sldLayoutId id="2147483972" r:id="rId2"/>
    <p:sldLayoutId id="2147483966" r:id="rId3"/>
    <p:sldLayoutId id="2147483967" r:id="rId4"/>
    <p:sldLayoutId id="2147483968" r:id="rId5"/>
    <p:sldLayoutId id="2147483969" r:id="rId6"/>
    <p:sldLayoutId id="2147483970" r:id="rId7"/>
    <p:sldLayoutId id="2147483973" r:id="rId8"/>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DFDB8CF-C96D-469E-88C7-A7D27B387211}"/>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Course #423</a:t>
            </a:r>
          </a:p>
        </p:txBody>
      </p:sp>
      <p:sp>
        <p:nvSpPr>
          <p:cNvPr id="6" name="Rectangle 5">
            <a:extLst>
              <a:ext uri="{FF2B5EF4-FFF2-40B4-BE49-F238E27FC236}">
                <a16:creationId xmlns:a16="http://schemas.microsoft.com/office/drawing/2014/main" id="{00852FC4-F8FA-44A3-8B44-9EA310F6C14B}"/>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8" name="Title 1">
            <a:extLst>
              <a:ext uri="{FF2B5EF4-FFF2-40B4-BE49-F238E27FC236}">
                <a16:creationId xmlns:a16="http://schemas.microsoft.com/office/drawing/2014/main" id="{35F3CA34-2F3C-4DE9-88F1-FB47E613D663}"/>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ea typeface="+mj-ea"/>
                <a:cs typeface="Times New Roman" panose="02020603050405020304" pitchFamily="18" charset="0"/>
              </a:rPr>
              <a:t>AERSCREEN Hands-on</a:t>
            </a:r>
          </a:p>
        </p:txBody>
      </p:sp>
      <p:sp>
        <p:nvSpPr>
          <p:cNvPr id="10" name="Title 1">
            <a:extLst>
              <a:ext uri="{FF2B5EF4-FFF2-40B4-BE49-F238E27FC236}">
                <a16:creationId xmlns:a16="http://schemas.microsoft.com/office/drawing/2014/main" id="{73DCBB2C-B565-4E62-AB1E-D0DA6F6FD4C1}"/>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dirty="0">
                <a:latin typeface="Times New Roman" panose="02020603050405020304" pitchFamily="18" charset="0"/>
                <a:ea typeface="+mj-ea"/>
                <a:cs typeface="Times New Roman" panose="02020603050405020304" pitchFamily="18" charset="0"/>
              </a:rPr>
              <a:t>Day 4 Morning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ontent Placeholder 1">
            <a:extLst>
              <a:ext uri="{FF2B5EF4-FFF2-40B4-BE49-F238E27FC236}">
                <a16:creationId xmlns:a16="http://schemas.microsoft.com/office/drawing/2014/main" id="{0B23ACF4-D081-4BDB-A9B1-DE6D94236175}"/>
              </a:ext>
            </a:extLst>
          </p:cNvPr>
          <p:cNvSpPr>
            <a:spLocks noGrp="1"/>
          </p:cNvSpPr>
          <p:nvPr>
            <p:ph idx="1"/>
          </p:nvPr>
        </p:nvSpPr>
        <p:spPr>
          <a:xfrm>
            <a:off x="1627188" y="1511300"/>
            <a:ext cx="7305675" cy="3108325"/>
          </a:xfrm>
        </p:spPr>
        <p:txBody>
          <a:bodyPr/>
          <a:lstStyle/>
          <a:p>
            <a:pPr marL="282575" indent="-282575" eaLnBrk="1" hangingPunct="1">
              <a:spcBef>
                <a:spcPts val="1200"/>
              </a:spcBef>
              <a:buFont typeface="Wingdings" panose="05000000000000000000" pitchFamily="2" charset="2"/>
              <a:buChar char="Ø"/>
            </a:pPr>
            <a:r>
              <a:rPr lang="en-US" altLang="en-US" sz="3200">
                <a:latin typeface="Times New Roman" panose="02020603050405020304" pitchFamily="18" charset="0"/>
                <a:cs typeface="Times New Roman" panose="02020603050405020304" pitchFamily="18" charset="0"/>
              </a:rPr>
              <a:t>Enter </a:t>
            </a:r>
            <a:r>
              <a:rPr lang="en-US" altLang="en-US" sz="3200" b="1">
                <a:latin typeface="Times New Roman" panose="02020603050405020304" pitchFamily="18" charset="0"/>
                <a:cs typeface="Times New Roman" panose="02020603050405020304" pitchFamily="18" charset="0"/>
              </a:rPr>
              <a:t>170</a:t>
            </a:r>
            <a:r>
              <a:rPr lang="en-US" altLang="en-US" sz="3200">
                <a:latin typeface="Times New Roman" panose="02020603050405020304" pitchFamily="18" charset="0"/>
                <a:cs typeface="Times New Roman" panose="02020603050405020304" pitchFamily="18" charset="0"/>
              </a:rPr>
              <a:t> (meters) for the distance to ambient air </a:t>
            </a:r>
          </a:p>
          <a:p>
            <a:pPr marL="282575" indent="-282575" eaLnBrk="1" hangingPunct="1">
              <a:spcBef>
                <a:spcPts val="1200"/>
              </a:spcBef>
              <a:buFont typeface="Wingdings" panose="05000000000000000000" pitchFamily="2" charset="2"/>
              <a:buChar char="Ø"/>
            </a:pPr>
            <a:r>
              <a:rPr lang="en-US" altLang="en-US" sz="3200">
                <a:latin typeface="Times New Roman" panose="02020603050405020304" pitchFamily="18" charset="0"/>
                <a:cs typeface="Times New Roman" panose="02020603050405020304" pitchFamily="18" charset="0"/>
              </a:rPr>
              <a:t>The next prompt is for NO</a:t>
            </a:r>
            <a:r>
              <a:rPr lang="en-US" altLang="en-US" sz="3200" baseline="-25000">
                <a:latin typeface="Times New Roman" panose="02020603050405020304" pitchFamily="18" charset="0"/>
                <a:cs typeface="Times New Roman" panose="02020603050405020304" pitchFamily="18" charset="0"/>
              </a:rPr>
              <a:t>2</a:t>
            </a:r>
            <a:r>
              <a:rPr lang="en-US" altLang="en-US" sz="3200">
                <a:latin typeface="Times New Roman" panose="02020603050405020304" pitchFamily="18" charset="0"/>
                <a:cs typeface="Times New Roman" panose="02020603050405020304" pitchFamily="18" charset="0"/>
              </a:rPr>
              <a:t> chemistry; because we are not using the Ozone Limiting Model (OLM) nor Plume Volume Ratio Method (PVMRM), enter </a:t>
            </a:r>
            <a:r>
              <a:rPr lang="en-US" altLang="en-US" sz="3200" b="1">
                <a:latin typeface="Times New Roman" panose="02020603050405020304" pitchFamily="18" charset="0"/>
                <a:cs typeface="Times New Roman" panose="02020603050405020304" pitchFamily="18" charset="0"/>
              </a:rPr>
              <a:t>1</a:t>
            </a:r>
            <a:r>
              <a:rPr lang="en-US" altLang="en-US" sz="3200">
                <a:latin typeface="Times New Roman" panose="02020603050405020304" pitchFamily="18" charset="0"/>
                <a:cs typeface="Times New Roman" panose="02020603050405020304" pitchFamily="18" charset="0"/>
              </a:rPr>
              <a:t> (no chemistry)</a:t>
            </a:r>
          </a:p>
        </p:txBody>
      </p:sp>
      <p:sp>
        <p:nvSpPr>
          <p:cNvPr id="3" name="Title 2">
            <a:extLst>
              <a:ext uri="{FF2B5EF4-FFF2-40B4-BE49-F238E27FC236}">
                <a16:creationId xmlns:a16="http://schemas.microsoft.com/office/drawing/2014/main" id="{CD3965A6-38CB-489B-815E-7348D186DCC7}"/>
              </a:ext>
            </a:extLst>
          </p:cNvPr>
          <p:cNvSpPr>
            <a:spLocks noGrp="1"/>
          </p:cNvSpPr>
          <p:nvPr>
            <p:ph type="title"/>
          </p:nvPr>
        </p:nvSpPr>
        <p:spPr>
          <a:xfrm>
            <a:off x="838200" y="532341"/>
            <a:ext cx="7467600" cy="623888"/>
          </a:xfrm>
        </p:spPr>
        <p:txBody>
          <a:bodyPr/>
          <a:lstStyle/>
          <a:p>
            <a:pPr eaLnBrk="1" hangingPunct="1">
              <a:defRPr/>
            </a:pPr>
            <a:r>
              <a:rPr lang="en-US" sz="4400" dirty="0">
                <a:latin typeface="Times New Roman" panose="02020603050405020304" pitchFamily="18" charset="0"/>
                <a:cs typeface="Times New Roman" panose="02020603050405020304" pitchFamily="18" charset="0"/>
              </a:rPr>
              <a:t>Running AERSCREEN</a:t>
            </a:r>
            <a:br>
              <a:rPr lang="en-US" sz="4400" dirty="0">
                <a:latin typeface="Times New Roman" panose="02020603050405020304" pitchFamily="18" charset="0"/>
                <a:cs typeface="Times New Roman" panose="02020603050405020304" pitchFamily="18" charset="0"/>
              </a:rPr>
            </a:br>
            <a:endParaRPr lang="en-US" sz="4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ontent Placeholder 1">
            <a:extLst>
              <a:ext uri="{FF2B5EF4-FFF2-40B4-BE49-F238E27FC236}">
                <a16:creationId xmlns:a16="http://schemas.microsoft.com/office/drawing/2014/main" id="{598135DD-CF30-481B-B5CA-AB17849399ED}"/>
              </a:ext>
            </a:extLst>
          </p:cNvPr>
          <p:cNvSpPr>
            <a:spLocks noGrp="1"/>
          </p:cNvSpPr>
          <p:nvPr>
            <p:ph idx="1"/>
          </p:nvPr>
        </p:nvSpPr>
        <p:spPr>
          <a:xfrm>
            <a:off x="1219201" y="1470131"/>
            <a:ext cx="7719060" cy="5135562"/>
          </a:xfrm>
        </p:spPr>
        <p:txBody>
          <a:bodyPr/>
          <a:lstStyle/>
          <a:p>
            <a:pPr eaLnBrk="1" hangingPunct="1">
              <a:spcBef>
                <a:spcPts val="1200"/>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The screen will clear, and you are prompted on whether to include building downwash—enter “Y” or “y” to include downwash</a:t>
            </a:r>
          </a:p>
          <a:p>
            <a:pPr eaLnBrk="1" hangingPunct="1">
              <a:spcBef>
                <a:spcPts val="1200"/>
              </a:spcBef>
              <a:buFont typeface="Wingdings" panose="05000000000000000000" pitchFamily="2" charset="2"/>
              <a:buChar char="Ø"/>
              <a:defRPr/>
            </a:pPr>
            <a:r>
              <a:rPr lang="en-US" altLang="en-US" dirty="0">
                <a:latin typeface="Times New Roman" panose="02020603050405020304" pitchFamily="18" charset="0"/>
                <a:cs typeface="Times New Roman" panose="02020603050405020304" pitchFamily="18" charset="0"/>
              </a:rPr>
              <a:t>You are given the option to use a pre-existing BPIPPRM input file or enter the input via prompts; for this hands-on activity, we will be using the BPIPPRM “</a:t>
            </a:r>
            <a:r>
              <a:rPr lang="en-US" altLang="en-US" dirty="0" err="1">
                <a:latin typeface="Times New Roman" panose="02020603050405020304" pitchFamily="18" charset="0"/>
                <a:cs typeface="Times New Roman" panose="02020603050405020304" pitchFamily="18" charset="0"/>
              </a:rPr>
              <a:t>MC_BPIPPRM.inp</a:t>
            </a:r>
            <a:r>
              <a:rPr lang="en-US" altLang="en-US" dirty="0">
                <a:latin typeface="Times New Roman" panose="02020603050405020304" pitchFamily="18" charset="0"/>
                <a:cs typeface="Times New Roman" panose="02020603050405020304" pitchFamily="18" charset="0"/>
              </a:rPr>
              <a:t>” input file we created previously</a:t>
            </a:r>
          </a:p>
          <a:p>
            <a:pPr marL="0" indent="0" eaLnBrk="1" hangingPunct="1">
              <a:spcBef>
                <a:spcPts val="1200"/>
              </a:spcBef>
              <a:buNone/>
              <a:defRPr/>
            </a:pPr>
            <a:endParaRPr lang="en-US" alt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E3C09355-D761-41C9-B510-16E8173713ED}"/>
              </a:ext>
            </a:extLst>
          </p:cNvPr>
          <p:cNvSpPr>
            <a:spLocks noGrp="1"/>
          </p:cNvSpPr>
          <p:nvPr>
            <p:ph type="title"/>
          </p:nvPr>
        </p:nvSpPr>
        <p:spPr>
          <a:xfrm>
            <a:off x="838200" y="41148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AERSCREEN—Buildings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50" name="Group 26" descr="This slide, similar to the slide shown the BPIPPRM presentation, illustrates the building we are representing in the AERSCREEN hands-on activity. &#10;&#10;Two angles that are required as input:&#10;Maximum building dimension angle to true north (65 degrees), and&#10;Direction of the stack from building center (240 degrees).&#10;&#10;The red “S” marks the approximate location of the stack, and the blue “C” marks the approximate center of Tier 1. Three dashed arrows originate from the center of the building. One points northward (0 degrees). Going in a clockwise direction, the second arrow is parallel to the building along the maximum dimension showing the longer side of the building is oriented at 65 degrees from north (#1). Continuing in a clockwise direction, the third arrow points toward the stack, which is 240 degrees from north (#2).&#10;&#10;The distance from the stack to the center of the building is 90 meters.">
            <a:extLst>
              <a:ext uri="{FF2B5EF4-FFF2-40B4-BE49-F238E27FC236}">
                <a16:creationId xmlns:a16="http://schemas.microsoft.com/office/drawing/2014/main" id="{6BC48EEB-E9C0-4CA0-9E29-A7D2DC90A2FD}"/>
              </a:ext>
            </a:extLst>
          </p:cNvPr>
          <p:cNvGrpSpPr>
            <a:grpSpLocks/>
          </p:cNvGrpSpPr>
          <p:nvPr/>
        </p:nvGrpSpPr>
        <p:grpSpPr bwMode="auto">
          <a:xfrm>
            <a:off x="1152525" y="1089025"/>
            <a:ext cx="4946650" cy="3173413"/>
            <a:chOff x="290513" y="952500"/>
            <a:chExt cx="8562975" cy="4953000"/>
          </a:xfrm>
        </p:grpSpPr>
        <p:pic>
          <p:nvPicPr>
            <p:cNvPr id="27675" name="Picture 2">
              <a:extLst>
                <a:ext uri="{FF2B5EF4-FFF2-40B4-BE49-F238E27FC236}">
                  <a16:creationId xmlns:a16="http://schemas.microsoft.com/office/drawing/2014/main" id="{DAB2CE99-4773-4512-BED6-5C42AF3D4F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0513" y="952500"/>
              <a:ext cx="8562975"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28">
              <a:extLst>
                <a:ext uri="{FF2B5EF4-FFF2-40B4-BE49-F238E27FC236}">
                  <a16:creationId xmlns:a16="http://schemas.microsoft.com/office/drawing/2014/main" id="{4019BF6B-036B-4638-883B-4A529881AAEB}"/>
                </a:ext>
              </a:extLst>
            </p:cNvPr>
            <p:cNvSpPr/>
            <p:nvPr/>
          </p:nvSpPr>
          <p:spPr>
            <a:xfrm>
              <a:off x="2783010" y="1948551"/>
              <a:ext cx="4333700" cy="3052574"/>
            </a:xfrm>
            <a:custGeom>
              <a:avLst/>
              <a:gdLst>
                <a:gd name="connsiteX0" fmla="*/ 0 w 4333460"/>
                <a:gd name="connsiteY0" fmla="*/ 1518699 h 3053300"/>
                <a:gd name="connsiteX1" fmla="*/ 3427012 w 4333460"/>
                <a:gd name="connsiteY1" fmla="*/ 0 h 3053300"/>
                <a:gd name="connsiteX2" fmla="*/ 4333460 w 4333460"/>
                <a:gd name="connsiteY2" fmla="*/ 1526650 h 3053300"/>
                <a:gd name="connsiteX3" fmla="*/ 906448 w 4333460"/>
                <a:gd name="connsiteY3" fmla="*/ 3053300 h 3053300"/>
                <a:gd name="connsiteX4" fmla="*/ 0 w 4333460"/>
                <a:gd name="connsiteY4" fmla="*/ 1518699 h 3053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3460" h="3053300">
                  <a:moveTo>
                    <a:pt x="0" y="1518699"/>
                  </a:moveTo>
                  <a:lnTo>
                    <a:pt x="3427012" y="0"/>
                  </a:lnTo>
                  <a:lnTo>
                    <a:pt x="4333460" y="1526650"/>
                  </a:lnTo>
                  <a:lnTo>
                    <a:pt x="906448" y="3053300"/>
                  </a:lnTo>
                  <a:lnTo>
                    <a:pt x="0" y="1518699"/>
                  </a:lnTo>
                  <a:close/>
                </a:path>
              </a:pathLst>
            </a:custGeom>
            <a:solidFill>
              <a:srgbClr val="883434">
                <a:alpha val="25000"/>
              </a:srgbClr>
            </a:solidFill>
            <a:ln w="9525">
              <a:solidFill>
                <a:srgbClr val="883434">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30" name="Freeform 29">
              <a:extLst>
                <a:ext uri="{FF2B5EF4-FFF2-40B4-BE49-F238E27FC236}">
                  <a16:creationId xmlns:a16="http://schemas.microsoft.com/office/drawing/2014/main" id="{F57A775A-9FC5-497A-B006-5014FE67E450}"/>
                </a:ext>
              </a:extLst>
            </p:cNvPr>
            <p:cNvSpPr/>
            <p:nvPr/>
          </p:nvSpPr>
          <p:spPr>
            <a:xfrm>
              <a:off x="4690168" y="1948551"/>
              <a:ext cx="2107766" cy="1709640"/>
            </a:xfrm>
            <a:custGeom>
              <a:avLst/>
              <a:gdLst>
                <a:gd name="connsiteX0" fmla="*/ 0 w 2107095"/>
                <a:gd name="connsiteY0" fmla="*/ 675860 h 1709530"/>
                <a:gd name="connsiteX1" fmla="*/ 588396 w 2107095"/>
                <a:gd name="connsiteY1" fmla="*/ 1709530 h 1709530"/>
                <a:gd name="connsiteX2" fmla="*/ 2107095 w 2107095"/>
                <a:gd name="connsiteY2" fmla="*/ 1009815 h 1709530"/>
                <a:gd name="connsiteX3" fmla="*/ 1518699 w 2107095"/>
                <a:gd name="connsiteY3" fmla="*/ 0 h 1709530"/>
                <a:gd name="connsiteX4" fmla="*/ 0 w 2107095"/>
                <a:gd name="connsiteY4" fmla="*/ 675860 h 17095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7095" h="1709530">
                  <a:moveTo>
                    <a:pt x="0" y="675860"/>
                  </a:moveTo>
                  <a:lnTo>
                    <a:pt x="588396" y="1709530"/>
                  </a:lnTo>
                  <a:lnTo>
                    <a:pt x="2107095" y="1009815"/>
                  </a:lnTo>
                  <a:lnTo>
                    <a:pt x="1518699" y="0"/>
                  </a:lnTo>
                  <a:lnTo>
                    <a:pt x="0" y="675860"/>
                  </a:lnTo>
                  <a:close/>
                </a:path>
              </a:pathLst>
            </a:custGeom>
            <a:noFill/>
            <a:ln w="19050">
              <a:solidFill>
                <a:srgbClr val="8A352C">
                  <a:alpha val="24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grpSp>
      <p:sp>
        <p:nvSpPr>
          <p:cNvPr id="5" name="Title 4">
            <a:extLst>
              <a:ext uri="{FF2B5EF4-FFF2-40B4-BE49-F238E27FC236}">
                <a16:creationId xmlns:a16="http://schemas.microsoft.com/office/drawing/2014/main" id="{86D62932-DDB0-4F57-87B9-1BEC7DCA3D0E}"/>
              </a:ext>
            </a:extLst>
          </p:cNvPr>
          <p:cNvSpPr>
            <a:spLocks noGrp="1"/>
          </p:cNvSpPr>
          <p:nvPr>
            <p:ph type="title"/>
          </p:nvPr>
        </p:nvSpPr>
        <p:spPr>
          <a:xfrm>
            <a:off x="1177925" y="213519"/>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Structure Diagram—Bottom Tier</a:t>
            </a:r>
          </a:p>
        </p:txBody>
      </p:sp>
      <p:sp>
        <p:nvSpPr>
          <p:cNvPr id="27652" name="Rectangle 5">
            <a:extLst>
              <a:ext uri="{FF2B5EF4-FFF2-40B4-BE49-F238E27FC236}">
                <a16:creationId xmlns:a16="http://schemas.microsoft.com/office/drawing/2014/main" id="{189EC9C5-E39C-4167-B50F-6425667AAFFF}"/>
              </a:ext>
              <a:ext uri="{C183D7F6-B498-43B3-948B-1728B52AA6E4}">
                <adec:decorative xmlns:adec="http://schemas.microsoft.com/office/drawing/2017/decorative" val="1"/>
              </a:ext>
            </a:extLst>
          </p:cNvPr>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800">
              <a:latin typeface="Arial" panose="020B0604020202020204" pitchFamily="34" charset="0"/>
            </a:endParaRPr>
          </a:p>
        </p:txBody>
      </p:sp>
      <p:sp>
        <p:nvSpPr>
          <p:cNvPr id="27653" name="TextBox 17">
            <a:extLst>
              <a:ext uri="{FF2B5EF4-FFF2-40B4-BE49-F238E27FC236}">
                <a16:creationId xmlns:a16="http://schemas.microsoft.com/office/drawing/2014/main" id="{D8E4F32B-4B60-440A-8489-8997874C6946}"/>
              </a:ext>
            </a:extLst>
          </p:cNvPr>
          <p:cNvSpPr txBox="1">
            <a:spLocks noChangeArrowheads="1"/>
          </p:cNvSpPr>
          <p:nvPr/>
        </p:nvSpPr>
        <p:spPr bwMode="auto">
          <a:xfrm flipH="1">
            <a:off x="2836863" y="3109913"/>
            <a:ext cx="444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000" b="1">
                <a:solidFill>
                  <a:srgbClr val="FF0000"/>
                </a:solidFill>
                <a:latin typeface="Arial" panose="020B0604020202020204" pitchFamily="34" charset="0"/>
              </a:rPr>
              <a:t>S</a:t>
            </a:r>
          </a:p>
        </p:txBody>
      </p:sp>
      <p:sp>
        <p:nvSpPr>
          <p:cNvPr id="27654" name="TextBox 19">
            <a:extLst>
              <a:ext uri="{FF2B5EF4-FFF2-40B4-BE49-F238E27FC236}">
                <a16:creationId xmlns:a16="http://schemas.microsoft.com/office/drawing/2014/main" id="{45ED1449-D395-4F58-84B1-F7CF99658055}"/>
              </a:ext>
            </a:extLst>
          </p:cNvPr>
          <p:cNvSpPr txBox="1">
            <a:spLocks noChangeArrowheads="1"/>
          </p:cNvSpPr>
          <p:nvPr/>
        </p:nvSpPr>
        <p:spPr bwMode="auto">
          <a:xfrm flipH="1">
            <a:off x="3763963" y="2584450"/>
            <a:ext cx="6985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000" b="1">
                <a:solidFill>
                  <a:srgbClr val="3333FF"/>
                </a:solidFill>
                <a:latin typeface="Arial" panose="020B0604020202020204" pitchFamily="34" charset="0"/>
              </a:rPr>
              <a:t>C</a:t>
            </a:r>
          </a:p>
        </p:txBody>
      </p:sp>
      <p:cxnSp>
        <p:nvCxnSpPr>
          <p:cNvPr id="23" name="Straight Arrow Connector 22">
            <a:extLst>
              <a:ext uri="{FF2B5EF4-FFF2-40B4-BE49-F238E27FC236}">
                <a16:creationId xmlns:a16="http://schemas.microsoft.com/office/drawing/2014/main" id="{F3312C5E-0E5F-4272-8A1B-4FCACAE9865F}"/>
              </a:ext>
              <a:ext uri="{C183D7F6-B498-43B3-948B-1728B52AA6E4}">
                <adec:decorative xmlns:adec="http://schemas.microsoft.com/office/drawing/2017/decorative" val="1"/>
              </a:ext>
            </a:extLst>
          </p:cNvPr>
          <p:cNvCxnSpPr/>
          <p:nvPr/>
        </p:nvCxnSpPr>
        <p:spPr>
          <a:xfrm flipH="1" flipV="1">
            <a:off x="3813175" y="1452563"/>
            <a:ext cx="20638" cy="1266825"/>
          </a:xfrm>
          <a:prstGeom prst="straightConnector1">
            <a:avLst/>
          </a:prstGeom>
          <a:ln w="6350">
            <a:prstDash val="sysDot"/>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ECA36F3-47C3-4BED-A8A0-FD1B1077B367}"/>
              </a:ext>
              <a:ext uri="{C183D7F6-B498-43B3-948B-1728B52AA6E4}">
                <adec:decorative xmlns:adec="http://schemas.microsoft.com/office/drawing/2017/decorative" val="1"/>
              </a:ext>
            </a:extLst>
          </p:cNvPr>
          <p:cNvCxnSpPr/>
          <p:nvPr/>
        </p:nvCxnSpPr>
        <p:spPr>
          <a:xfrm flipH="1">
            <a:off x="2428875" y="2717800"/>
            <a:ext cx="1404938" cy="749300"/>
          </a:xfrm>
          <a:prstGeom prst="straightConnector1">
            <a:avLst/>
          </a:prstGeom>
          <a:ln w="6350">
            <a:prstDash val="sysDot"/>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A6D1278-4C51-4C82-8E70-064740BAF164}"/>
              </a:ext>
              <a:ext uri="{C183D7F6-B498-43B3-948B-1728B52AA6E4}">
                <adec:decorative xmlns:adec="http://schemas.microsoft.com/office/drawing/2017/decorative" val="1"/>
              </a:ext>
            </a:extLst>
          </p:cNvPr>
          <p:cNvCxnSpPr/>
          <p:nvPr/>
        </p:nvCxnSpPr>
        <p:spPr>
          <a:xfrm flipV="1">
            <a:off x="3833813" y="1987550"/>
            <a:ext cx="1416050" cy="731838"/>
          </a:xfrm>
          <a:prstGeom prst="straightConnector1">
            <a:avLst/>
          </a:prstGeom>
          <a:ln w="6350">
            <a:prstDash val="sysDot"/>
            <a:tailEnd type="arrow"/>
          </a:ln>
        </p:spPr>
        <p:style>
          <a:lnRef idx="1">
            <a:schemeClr val="accent1"/>
          </a:lnRef>
          <a:fillRef idx="0">
            <a:schemeClr val="accent1"/>
          </a:fillRef>
          <a:effectRef idx="0">
            <a:schemeClr val="accent1"/>
          </a:effectRef>
          <a:fontRef idx="minor">
            <a:schemeClr val="tx1"/>
          </a:fontRef>
        </p:style>
      </p:cxnSp>
      <p:sp>
        <p:nvSpPr>
          <p:cNvPr id="37" name="Curved Left Arrow 36">
            <a:extLst>
              <a:ext uri="{FF2B5EF4-FFF2-40B4-BE49-F238E27FC236}">
                <a16:creationId xmlns:a16="http://schemas.microsoft.com/office/drawing/2014/main" id="{D4AF85AB-4AF9-4E4F-B90D-90C0356DB58F}"/>
              </a:ext>
              <a:ext uri="{C183D7F6-B498-43B3-948B-1728B52AA6E4}">
                <adec:decorative xmlns:adec="http://schemas.microsoft.com/office/drawing/2017/decorative" val="1"/>
              </a:ext>
            </a:extLst>
          </p:cNvPr>
          <p:cNvSpPr/>
          <p:nvPr/>
        </p:nvSpPr>
        <p:spPr>
          <a:xfrm rot="1713894">
            <a:off x="3787775" y="2620963"/>
            <a:ext cx="130175" cy="225425"/>
          </a:xfrm>
          <a:prstGeom prst="curvedLeftArrow">
            <a:avLst>
              <a:gd name="adj1" fmla="val 0"/>
              <a:gd name="adj2" fmla="val 50000"/>
              <a:gd name="adj3" fmla="val 25000"/>
            </a:avLst>
          </a:prstGeom>
          <a:solidFill>
            <a:schemeClr val="tx1"/>
          </a:solidFill>
          <a:ln w="9525" cap="flat" cmpd="sng">
            <a:headEnd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chemeClr val="tx1"/>
              </a:solidFill>
            </a:endParaRPr>
          </a:p>
        </p:txBody>
      </p:sp>
      <p:sp>
        <p:nvSpPr>
          <p:cNvPr id="27659" name="TextBox 42">
            <a:extLst>
              <a:ext uri="{FF2B5EF4-FFF2-40B4-BE49-F238E27FC236}">
                <a16:creationId xmlns:a16="http://schemas.microsoft.com/office/drawing/2014/main" id="{208F7091-5DEB-49AE-81EC-1709C7C2A103}"/>
              </a:ext>
            </a:extLst>
          </p:cNvPr>
          <p:cNvSpPr txBox="1">
            <a:spLocks noChangeArrowheads="1"/>
          </p:cNvSpPr>
          <p:nvPr/>
        </p:nvSpPr>
        <p:spPr bwMode="auto">
          <a:xfrm>
            <a:off x="3667125" y="2752725"/>
            <a:ext cx="4000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800">
                <a:latin typeface="Arial" panose="020B0604020202020204" pitchFamily="34" charset="0"/>
              </a:rPr>
              <a:t>240°</a:t>
            </a:r>
          </a:p>
        </p:txBody>
      </p:sp>
      <p:sp>
        <p:nvSpPr>
          <p:cNvPr id="44" name="Curved Left Arrow 43">
            <a:extLst>
              <a:ext uri="{FF2B5EF4-FFF2-40B4-BE49-F238E27FC236}">
                <a16:creationId xmlns:a16="http://schemas.microsoft.com/office/drawing/2014/main" id="{1CDA3111-1A8C-44CE-A6F1-8B16DD826BFE}"/>
              </a:ext>
              <a:ext uri="{C183D7F6-B498-43B3-948B-1728B52AA6E4}">
                <adec:decorative xmlns:adec="http://schemas.microsoft.com/office/drawing/2017/decorative" val="1"/>
              </a:ext>
            </a:extLst>
          </p:cNvPr>
          <p:cNvSpPr/>
          <p:nvPr/>
        </p:nvSpPr>
        <p:spPr>
          <a:xfrm rot="18393170">
            <a:off x="3996531" y="2121694"/>
            <a:ext cx="166688" cy="469900"/>
          </a:xfrm>
          <a:prstGeom prst="curvedLeftArrow">
            <a:avLst>
              <a:gd name="adj1" fmla="val 0"/>
              <a:gd name="adj2" fmla="val 50000"/>
              <a:gd name="adj3" fmla="val 49188"/>
            </a:avLst>
          </a:prstGeom>
          <a:solidFill>
            <a:schemeClr val="tx1"/>
          </a:solidFill>
          <a:ln w="9525" cap="flat" cmpd="sng">
            <a:headEnd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solidFill>
                <a:schemeClr val="tx1"/>
              </a:solidFill>
            </a:endParaRPr>
          </a:p>
        </p:txBody>
      </p:sp>
      <p:sp>
        <p:nvSpPr>
          <p:cNvPr id="27661" name="TextBox 45">
            <a:extLst>
              <a:ext uri="{FF2B5EF4-FFF2-40B4-BE49-F238E27FC236}">
                <a16:creationId xmlns:a16="http://schemas.microsoft.com/office/drawing/2014/main" id="{39E355DA-70C7-4F0C-83F2-B518CF7140EB}"/>
              </a:ext>
            </a:extLst>
          </p:cNvPr>
          <p:cNvSpPr txBox="1">
            <a:spLocks noChangeArrowheads="1"/>
          </p:cNvSpPr>
          <p:nvPr/>
        </p:nvSpPr>
        <p:spPr bwMode="auto">
          <a:xfrm>
            <a:off x="4143375" y="2243138"/>
            <a:ext cx="3413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800">
                <a:latin typeface="Arial" panose="020B0604020202020204" pitchFamily="34" charset="0"/>
              </a:rPr>
              <a:t>65°</a:t>
            </a:r>
          </a:p>
        </p:txBody>
      </p:sp>
      <p:sp>
        <p:nvSpPr>
          <p:cNvPr id="27662" name="TextBox 47">
            <a:extLst>
              <a:ext uri="{FF2B5EF4-FFF2-40B4-BE49-F238E27FC236}">
                <a16:creationId xmlns:a16="http://schemas.microsoft.com/office/drawing/2014/main" id="{1831F996-F536-4F68-ABF3-0A250F1DE8E6}"/>
              </a:ext>
            </a:extLst>
          </p:cNvPr>
          <p:cNvSpPr txBox="1">
            <a:spLocks noChangeArrowheads="1"/>
          </p:cNvSpPr>
          <p:nvPr/>
        </p:nvSpPr>
        <p:spPr bwMode="auto">
          <a:xfrm flipH="1">
            <a:off x="2008188" y="4368800"/>
            <a:ext cx="9128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solidFill>
                  <a:srgbClr val="FF0000"/>
                </a:solidFill>
                <a:latin typeface="Arial" panose="020B0604020202020204" pitchFamily="34" charset="0"/>
              </a:rPr>
              <a:t>S </a:t>
            </a:r>
            <a:r>
              <a:rPr lang="en-US" altLang="en-US" sz="1200">
                <a:latin typeface="Arial" panose="020B0604020202020204" pitchFamily="34" charset="0"/>
              </a:rPr>
              <a:t>= Stack </a:t>
            </a:r>
          </a:p>
        </p:txBody>
      </p:sp>
      <p:sp>
        <p:nvSpPr>
          <p:cNvPr id="27663" name="TextBox 48">
            <a:extLst>
              <a:ext uri="{FF2B5EF4-FFF2-40B4-BE49-F238E27FC236}">
                <a16:creationId xmlns:a16="http://schemas.microsoft.com/office/drawing/2014/main" id="{B4CD1C97-B67D-42B4-9716-24464EC6AB0E}"/>
              </a:ext>
            </a:extLst>
          </p:cNvPr>
          <p:cNvSpPr txBox="1">
            <a:spLocks noChangeArrowheads="1"/>
          </p:cNvSpPr>
          <p:nvPr/>
        </p:nvSpPr>
        <p:spPr bwMode="auto">
          <a:xfrm flipH="1">
            <a:off x="2903538" y="4375150"/>
            <a:ext cx="170815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solidFill>
                  <a:srgbClr val="3333FF"/>
                </a:solidFill>
                <a:latin typeface="Arial" panose="020B0604020202020204" pitchFamily="34" charset="0"/>
              </a:rPr>
              <a:t>C </a:t>
            </a:r>
            <a:r>
              <a:rPr lang="en-US" altLang="en-US" sz="1200">
                <a:latin typeface="Arial" panose="020B0604020202020204" pitchFamily="34" charset="0"/>
              </a:rPr>
              <a:t>= Building Center</a:t>
            </a:r>
          </a:p>
        </p:txBody>
      </p:sp>
      <p:sp>
        <p:nvSpPr>
          <p:cNvPr id="27664" name="TextBox 60">
            <a:extLst>
              <a:ext uri="{FF2B5EF4-FFF2-40B4-BE49-F238E27FC236}">
                <a16:creationId xmlns:a16="http://schemas.microsoft.com/office/drawing/2014/main" id="{0D6EC1C8-FE36-4F02-81D3-94588EF71FC2}"/>
              </a:ext>
            </a:extLst>
          </p:cNvPr>
          <p:cNvSpPr txBox="1">
            <a:spLocks noChangeArrowheads="1"/>
          </p:cNvSpPr>
          <p:nvPr/>
        </p:nvSpPr>
        <p:spPr bwMode="auto">
          <a:xfrm>
            <a:off x="5756275" y="1704975"/>
            <a:ext cx="2952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b="1">
                <a:latin typeface="Arial" panose="020B0604020202020204" pitchFamily="34" charset="0"/>
              </a:rPr>
              <a:t>N</a:t>
            </a:r>
          </a:p>
        </p:txBody>
      </p:sp>
      <p:cxnSp>
        <p:nvCxnSpPr>
          <p:cNvPr id="63" name="Straight Arrow Connector 62">
            <a:extLst>
              <a:ext uri="{FF2B5EF4-FFF2-40B4-BE49-F238E27FC236}">
                <a16:creationId xmlns:a16="http://schemas.microsoft.com/office/drawing/2014/main" id="{0CB99406-70B1-4D39-BBD2-ED5260E26669}"/>
              </a:ext>
              <a:ext uri="{C183D7F6-B498-43B3-948B-1728B52AA6E4}">
                <adec:decorative xmlns:adec="http://schemas.microsoft.com/office/drawing/2017/decorative" val="1"/>
              </a:ext>
            </a:extLst>
          </p:cNvPr>
          <p:cNvCxnSpPr/>
          <p:nvPr/>
        </p:nvCxnSpPr>
        <p:spPr>
          <a:xfrm flipH="1" flipV="1">
            <a:off x="5903913" y="1598613"/>
            <a:ext cx="0" cy="16033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7666" name="Group 31">
            <a:extLst>
              <a:ext uri="{FF2B5EF4-FFF2-40B4-BE49-F238E27FC236}">
                <a16:creationId xmlns:a16="http://schemas.microsoft.com/office/drawing/2014/main" id="{BEEFBFB2-4A3B-44F1-A2C2-5730679D70E3}"/>
              </a:ext>
              <a:ext uri="{C183D7F6-B498-43B3-948B-1728B52AA6E4}">
                <adec:decorative xmlns:adec="http://schemas.microsoft.com/office/drawing/2017/decorative" val="1"/>
              </a:ext>
            </a:extLst>
          </p:cNvPr>
          <p:cNvGrpSpPr>
            <a:grpSpLocks/>
          </p:cNvGrpSpPr>
          <p:nvPr/>
        </p:nvGrpSpPr>
        <p:grpSpPr bwMode="auto">
          <a:xfrm>
            <a:off x="5116513" y="4046538"/>
            <a:ext cx="3219450" cy="2811462"/>
            <a:chOff x="5116513" y="4046538"/>
            <a:chExt cx="3219450" cy="2811462"/>
          </a:xfrm>
        </p:grpSpPr>
        <p:grpSp>
          <p:nvGrpSpPr>
            <p:cNvPr id="27667" name="Group 24">
              <a:extLst>
                <a:ext uri="{FF2B5EF4-FFF2-40B4-BE49-F238E27FC236}">
                  <a16:creationId xmlns:a16="http://schemas.microsoft.com/office/drawing/2014/main" id="{E1717639-DB72-4E18-8F51-2F2B7DEAF879}"/>
                </a:ext>
              </a:extLst>
            </p:cNvPr>
            <p:cNvGrpSpPr>
              <a:grpSpLocks/>
            </p:cNvGrpSpPr>
            <p:nvPr/>
          </p:nvGrpSpPr>
          <p:grpSpPr bwMode="auto">
            <a:xfrm>
              <a:off x="5116513" y="4046538"/>
              <a:ext cx="3219450" cy="2811462"/>
              <a:chOff x="4890052" y="1236775"/>
              <a:chExt cx="3194312" cy="2639141"/>
            </a:xfrm>
          </p:grpSpPr>
          <p:sp>
            <p:nvSpPr>
              <p:cNvPr id="13" name="Rectangle 12">
                <a:extLst>
                  <a:ext uri="{FF2B5EF4-FFF2-40B4-BE49-F238E27FC236}">
                    <a16:creationId xmlns:a16="http://schemas.microsoft.com/office/drawing/2014/main" id="{1FB0DFFD-E973-444D-837B-2AFC03ED3F6B}"/>
                  </a:ext>
                </a:extLst>
              </p:cNvPr>
              <p:cNvSpPr/>
              <p:nvPr/>
            </p:nvSpPr>
            <p:spPr>
              <a:xfrm rot="292227">
                <a:off x="5248055" y="1236775"/>
                <a:ext cx="2836309" cy="2639141"/>
              </a:xfrm>
              <a:prstGeom prst="rect">
                <a:avLst/>
              </a:prstGeom>
              <a:solidFill>
                <a:schemeClr val="bg2">
                  <a:lumMod val="75000"/>
                </a:schemeClr>
              </a:solidFill>
              <a:ln w="12700">
                <a:solidFill>
                  <a:schemeClr val="bg2">
                    <a:lumMod val="25000"/>
                  </a:schemeClr>
                </a:solidFill>
              </a:ln>
              <a:scene3d>
                <a:camera prst="isometricOffAxis2Top">
                  <a:rot lat="19820170" lon="3977059" rev="17205436"/>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sp>
            <p:nvSpPr>
              <p:cNvPr id="8" name="Cube 7">
                <a:extLst>
                  <a:ext uri="{FF2B5EF4-FFF2-40B4-BE49-F238E27FC236}">
                    <a16:creationId xmlns:a16="http://schemas.microsoft.com/office/drawing/2014/main" id="{ADD544F8-B0E1-4786-B097-91411E860178}"/>
                  </a:ext>
                </a:extLst>
              </p:cNvPr>
              <p:cNvSpPr/>
              <p:nvPr/>
            </p:nvSpPr>
            <p:spPr>
              <a:xfrm>
                <a:off x="5943600" y="2133600"/>
                <a:ext cx="1295400" cy="533400"/>
              </a:xfrm>
              <a:prstGeom prst="cube">
                <a:avLst>
                  <a:gd name="adj" fmla="val 42996"/>
                </a:avLst>
              </a:prstGeom>
              <a:solidFill>
                <a:srgbClr val="782E26"/>
              </a:solidFill>
              <a:ln w="12700">
                <a:solidFill>
                  <a:schemeClr val="bg2">
                    <a:lumMod val="25000"/>
                  </a:schemeClr>
                </a:solidFill>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200" dirty="0"/>
                  <a:t>Tier 1</a:t>
                </a:r>
              </a:p>
            </p:txBody>
          </p:sp>
          <p:sp>
            <p:nvSpPr>
              <p:cNvPr id="9" name="Cube 8">
                <a:extLst>
                  <a:ext uri="{FF2B5EF4-FFF2-40B4-BE49-F238E27FC236}">
                    <a16:creationId xmlns:a16="http://schemas.microsoft.com/office/drawing/2014/main" id="{7079A82B-DA84-448E-8357-D14EBADB9306}"/>
                  </a:ext>
                </a:extLst>
              </p:cNvPr>
              <p:cNvSpPr/>
              <p:nvPr/>
            </p:nvSpPr>
            <p:spPr>
              <a:xfrm>
                <a:off x="6621091" y="1882030"/>
                <a:ext cx="611141" cy="397883"/>
              </a:xfrm>
              <a:prstGeom prst="cube">
                <a:avLst>
                  <a:gd name="adj" fmla="val 38895"/>
                </a:avLst>
              </a:prstGeom>
              <a:solidFill>
                <a:srgbClr val="D7AB9D">
                  <a:alpha val="50000"/>
                </a:srgbClr>
              </a:solidFill>
              <a:ln w="6350">
                <a:solidFill>
                  <a:srgbClr val="F3E1E1">
                    <a:alpha val="50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200" dirty="0">
                  <a:solidFill>
                    <a:schemeClr val="tx1"/>
                  </a:solidFill>
                </a:endParaRPr>
              </a:p>
            </p:txBody>
          </p:sp>
          <p:sp>
            <p:nvSpPr>
              <p:cNvPr id="11" name="Can 10">
                <a:extLst>
                  <a:ext uri="{FF2B5EF4-FFF2-40B4-BE49-F238E27FC236}">
                    <a16:creationId xmlns:a16="http://schemas.microsoft.com/office/drawing/2014/main" id="{998ECB27-B53F-416C-90A3-5B75ADA324A3}"/>
                  </a:ext>
                </a:extLst>
              </p:cNvPr>
              <p:cNvSpPr/>
              <p:nvPr/>
            </p:nvSpPr>
            <p:spPr>
              <a:xfrm flipH="1">
                <a:off x="6058780" y="1686815"/>
                <a:ext cx="45678" cy="575217"/>
              </a:xfrm>
              <a:prstGeom prst="can">
                <a:avLst/>
              </a:prstGeom>
              <a:solidFill>
                <a:srgbClr val="C00000"/>
              </a:solid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dirty="0"/>
              </a:p>
            </p:txBody>
          </p:sp>
          <p:cxnSp>
            <p:nvCxnSpPr>
              <p:cNvPr id="16" name="Straight Arrow Connector 15">
                <a:extLst>
                  <a:ext uri="{FF2B5EF4-FFF2-40B4-BE49-F238E27FC236}">
                    <a16:creationId xmlns:a16="http://schemas.microsoft.com/office/drawing/2014/main" id="{06253A30-D74E-4900-94B7-8E0E36E1CBBA}"/>
                  </a:ext>
                </a:extLst>
              </p:cNvPr>
              <p:cNvCxnSpPr/>
              <p:nvPr/>
            </p:nvCxnSpPr>
            <p:spPr>
              <a:xfrm flipV="1">
                <a:off x="4890052" y="2329733"/>
                <a:ext cx="548640" cy="71561"/>
              </a:xfrm>
              <a:prstGeom prst="straightConnector1">
                <a:avLst/>
              </a:prstGeom>
              <a:ln w="60325">
                <a:solidFill>
                  <a:schemeClr val="tx1"/>
                </a:solidFill>
                <a:headEnd w="sm" len="sm"/>
                <a:tailEnd type="stealth" w="lg" len="lg"/>
              </a:ln>
              <a:scene3d>
                <a:camera prst="isometricOffAxis1Top"/>
                <a:lightRig rig="threePt" dir="t"/>
              </a:scene3d>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8C42FAA-5BAA-4ADF-BB4C-2C7E789A4927}"/>
                  </a:ext>
                </a:extLst>
              </p:cNvPr>
              <p:cNvSpPr txBox="1"/>
              <p:nvPr/>
            </p:nvSpPr>
            <p:spPr>
              <a:xfrm>
                <a:off x="5367308" y="2141325"/>
                <a:ext cx="278794" cy="266746"/>
              </a:xfrm>
              <a:prstGeom prst="rect">
                <a:avLst/>
              </a:prstGeom>
              <a:noFill/>
            </p:spPr>
            <p:txBody>
              <a:bodyPr wrap="none">
                <a:spAutoFit/>
              </a:bodyPr>
              <a:lstStyle/>
              <a:p>
                <a:pPr eaLnBrk="1" hangingPunct="1">
                  <a:defRPr/>
                </a:pPr>
                <a:r>
                  <a:rPr lang="en-US" sz="1400" b="1" dirty="0">
                    <a:latin typeface="+mn-lt"/>
                    <a:cs typeface="+mn-cs"/>
                  </a:rPr>
                  <a:t>N</a:t>
                </a:r>
              </a:p>
            </p:txBody>
          </p:sp>
        </p:grpSp>
        <p:sp>
          <p:nvSpPr>
            <p:cNvPr id="28" name="TextBox 27">
              <a:extLst>
                <a:ext uri="{FF2B5EF4-FFF2-40B4-BE49-F238E27FC236}">
                  <a16:creationId xmlns:a16="http://schemas.microsoft.com/office/drawing/2014/main" id="{E3CF4EC0-6AB6-4774-8D87-2886F92A42B3}"/>
                </a:ext>
              </a:extLst>
            </p:cNvPr>
            <p:cNvSpPr txBox="1"/>
            <p:nvPr/>
          </p:nvSpPr>
          <p:spPr>
            <a:xfrm>
              <a:off x="6829425" y="4933950"/>
              <a:ext cx="638175" cy="261938"/>
            </a:xfrm>
            <a:prstGeom prst="rect">
              <a:avLst/>
            </a:prstGeom>
            <a:noFill/>
          </p:spPr>
          <p:txBody>
            <a:bodyPr>
              <a:spAutoFit/>
            </a:bodyPr>
            <a:lstStyle/>
            <a:p>
              <a:pPr eaLnBrk="1" hangingPunct="1">
                <a:defRPr/>
              </a:pPr>
              <a:r>
                <a:rPr lang="en-US" sz="1100" dirty="0">
                  <a:solidFill>
                    <a:schemeClr val="bg2">
                      <a:lumMod val="25000"/>
                    </a:schemeClr>
                  </a:solidFill>
                  <a:latin typeface="Arial" charset="0"/>
                  <a:cs typeface="Arial" charset="0"/>
                </a:rPr>
                <a:t>Tier 2</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1">
            <a:extLst>
              <a:ext uri="{FF2B5EF4-FFF2-40B4-BE49-F238E27FC236}">
                <a16:creationId xmlns:a16="http://schemas.microsoft.com/office/drawing/2014/main" id="{20207F6C-96E8-4000-9175-38B15B0163FD}"/>
              </a:ext>
            </a:extLst>
          </p:cNvPr>
          <p:cNvSpPr>
            <a:spLocks noGrp="1"/>
          </p:cNvSpPr>
          <p:nvPr>
            <p:ph idx="1"/>
          </p:nvPr>
        </p:nvSpPr>
        <p:spPr>
          <a:xfrm>
            <a:off x="1005840" y="1532573"/>
            <a:ext cx="7642860" cy="4295775"/>
          </a:xfrm>
        </p:spPr>
        <p:txBody>
          <a:bodyPr/>
          <a:lstStyle/>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The next prompt is whether to include terrain—respond with </a:t>
            </a:r>
            <a:r>
              <a:rPr lang="en-US" altLang="en-US" sz="2400" b="1" dirty="0">
                <a:latin typeface="Times New Roman" panose="02020603050405020304" pitchFamily="18" charset="0"/>
                <a:cs typeface="Times New Roman" panose="02020603050405020304" pitchFamily="18" charset="0"/>
              </a:rPr>
              <a:t>Y</a:t>
            </a:r>
            <a:r>
              <a:rPr lang="en-US" altLang="en-US" sz="2400" dirty="0">
                <a:latin typeface="Times New Roman" panose="02020603050405020304" pitchFamily="18" charset="0"/>
                <a:cs typeface="Times New Roman" panose="02020603050405020304" pitchFamily="18" charset="0"/>
              </a:rPr>
              <a:t> (Yes)</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The next set of prompts define receptors and source location</a:t>
            </a:r>
          </a:p>
          <a:p>
            <a:pPr lvl="1" eaLnBrk="1" hangingPunct="1">
              <a:spcBef>
                <a:spcPts val="1200"/>
              </a:spcBef>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Maximum distance (in meters) to probe: the default value will depend on the application—we will use </a:t>
            </a:r>
            <a:r>
              <a:rPr lang="en-US" altLang="en-US" sz="2000" b="1" dirty="0">
                <a:latin typeface="Times New Roman" panose="02020603050405020304" pitchFamily="18" charset="0"/>
                <a:cs typeface="Times New Roman" panose="02020603050405020304" pitchFamily="18" charset="0"/>
              </a:rPr>
              <a:t>10,000 meters</a:t>
            </a:r>
          </a:p>
          <a:p>
            <a:pPr lvl="1" eaLnBrk="1" hangingPunct="1">
              <a:spcBef>
                <a:spcPts val="1200"/>
              </a:spcBef>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Include up to 10 optional discrete receptors: </a:t>
            </a:r>
            <a:r>
              <a:rPr lang="en-US" altLang="en-US" sz="2000" b="1" dirty="0">
                <a:latin typeface="Times New Roman" panose="02020603050405020304" pitchFamily="18" charset="0"/>
                <a:cs typeface="Times New Roman" panose="02020603050405020304" pitchFamily="18" charset="0"/>
              </a:rPr>
              <a:t>N</a:t>
            </a:r>
            <a:r>
              <a:rPr lang="en-US" altLang="en-US" sz="2000" dirty="0">
                <a:latin typeface="Times New Roman" panose="02020603050405020304" pitchFamily="18" charset="0"/>
                <a:cs typeface="Times New Roman" panose="02020603050405020304" pitchFamily="18" charset="0"/>
              </a:rPr>
              <a:t> (No)</a:t>
            </a:r>
          </a:p>
          <a:p>
            <a:pPr lvl="1" eaLnBrk="1" hangingPunct="1">
              <a:spcBef>
                <a:spcPts val="1200"/>
              </a:spcBef>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Flagpole receptors: </a:t>
            </a:r>
            <a:r>
              <a:rPr lang="en-US" altLang="en-US" sz="2000" b="1" dirty="0">
                <a:latin typeface="Times New Roman" panose="02020603050405020304" pitchFamily="18" charset="0"/>
                <a:cs typeface="Times New Roman" panose="02020603050405020304" pitchFamily="18" charset="0"/>
              </a:rPr>
              <a:t>N</a:t>
            </a:r>
            <a:r>
              <a:rPr lang="en-US" altLang="en-US" sz="2000" dirty="0">
                <a:latin typeface="Times New Roman" panose="02020603050405020304" pitchFamily="18" charset="0"/>
                <a:cs typeface="Times New Roman" panose="02020603050405020304" pitchFamily="18" charset="0"/>
              </a:rPr>
              <a:t> (No)</a:t>
            </a:r>
          </a:p>
          <a:p>
            <a:pPr lvl="1" eaLnBrk="1" hangingPunct="1">
              <a:spcBef>
                <a:spcPts val="1200"/>
              </a:spcBef>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Source elevation: press the </a:t>
            </a:r>
            <a:r>
              <a:rPr lang="en-US" altLang="en-US" sz="2000" b="1" dirty="0">
                <a:latin typeface="Times New Roman" panose="02020603050405020304" pitchFamily="18" charset="0"/>
                <a:cs typeface="Times New Roman" panose="02020603050405020304" pitchFamily="18" charset="0"/>
              </a:rPr>
              <a:t>“Enter” </a:t>
            </a:r>
            <a:r>
              <a:rPr lang="en-US" altLang="en-US" sz="2000" dirty="0">
                <a:latin typeface="Times New Roman" panose="02020603050405020304" pitchFamily="18" charset="0"/>
                <a:cs typeface="Times New Roman" panose="02020603050405020304" pitchFamily="18" charset="0"/>
              </a:rPr>
              <a:t>key</a:t>
            </a:r>
            <a:r>
              <a:rPr lang="en-US" altLang="en-US" sz="2000" b="1" dirty="0">
                <a:latin typeface="Times New Roman" panose="02020603050405020304" pitchFamily="18" charset="0"/>
                <a:cs typeface="Times New Roman" panose="02020603050405020304" pitchFamily="18" charset="0"/>
              </a:rPr>
              <a:t> </a:t>
            </a:r>
            <a:r>
              <a:rPr lang="en-US" altLang="en-US" sz="2000" dirty="0">
                <a:latin typeface="Times New Roman" panose="02020603050405020304" pitchFamily="18" charset="0"/>
                <a:cs typeface="Times New Roman" panose="02020603050405020304" pitchFamily="18" charset="0"/>
              </a:rPr>
              <a:t>to let AERMAP derive the elevation</a:t>
            </a:r>
          </a:p>
          <a:p>
            <a:pPr lvl="1" eaLnBrk="1" hangingPunct="1">
              <a:spcBef>
                <a:spcPts val="1200"/>
              </a:spcBef>
              <a:buFont typeface="Wingdings" panose="05000000000000000000" pitchFamily="2" charset="2"/>
              <a:buChar char="§"/>
              <a:defRPr/>
            </a:pPr>
            <a:endParaRPr lang="en-US" altLang="en-US" sz="2000" dirty="0">
              <a:latin typeface="Times New Roman" panose="02020603050405020304" pitchFamily="18" charset="0"/>
              <a:cs typeface="Times New Roman" panose="02020603050405020304" pitchFamily="18" charset="0"/>
            </a:endParaRPr>
          </a:p>
          <a:p>
            <a:pPr marL="282575" indent="-282575" eaLnBrk="1" hangingPunct="1">
              <a:spcBef>
                <a:spcPts val="1200"/>
              </a:spcBef>
              <a:buFont typeface="Wingdings" panose="05000000000000000000" pitchFamily="2" charset="2"/>
              <a:buChar char="§"/>
              <a:defRPr/>
            </a:pPr>
            <a:endParaRPr lang="en-US" altLang="en-US" sz="24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17D9013D-20F9-4A6B-8112-125FDABE9C49}"/>
              </a:ext>
            </a:extLst>
          </p:cNvPr>
          <p:cNvSpPr>
            <a:spLocks noGrp="1"/>
          </p:cNvSpPr>
          <p:nvPr>
            <p:ph type="title"/>
          </p:nvPr>
        </p:nvSpPr>
        <p:spPr>
          <a:xfrm>
            <a:off x="1093470" y="251460"/>
            <a:ext cx="7467600" cy="914400"/>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Running AERSCREEN—Terrain/Receptors/Source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ontent Placeholder 1">
            <a:extLst>
              <a:ext uri="{FF2B5EF4-FFF2-40B4-BE49-F238E27FC236}">
                <a16:creationId xmlns:a16="http://schemas.microsoft.com/office/drawing/2014/main" id="{894FB1FD-0834-4743-B427-918672F4A491}"/>
              </a:ext>
            </a:extLst>
          </p:cNvPr>
          <p:cNvSpPr>
            <a:spLocks noGrp="1"/>
          </p:cNvSpPr>
          <p:nvPr>
            <p:ph idx="1"/>
          </p:nvPr>
        </p:nvSpPr>
        <p:spPr>
          <a:xfrm>
            <a:off x="1349375" y="1517650"/>
            <a:ext cx="7305675" cy="4324350"/>
          </a:xfrm>
        </p:spPr>
        <p:txBody>
          <a:bodyPr/>
          <a:lstStyle/>
          <a:p>
            <a:pPr marL="285750" lvl="1" eaLnBrk="1" hangingPunct="1">
              <a:spcBef>
                <a:spcPts val="1800"/>
              </a:spcBef>
              <a:buFont typeface="Wingdings" panose="05000000000000000000" pitchFamily="2" charset="2"/>
              <a:buChar char="§"/>
            </a:pPr>
            <a:r>
              <a:rPr lang="en-US" altLang="en-US" sz="3200">
                <a:latin typeface="Times New Roman" panose="02020603050405020304" pitchFamily="18" charset="0"/>
                <a:cs typeface="Times New Roman" panose="02020603050405020304" pitchFamily="18" charset="0"/>
              </a:rPr>
              <a:t>Coordinate type: Universal Transverse Mercator (</a:t>
            </a:r>
            <a:r>
              <a:rPr lang="en-US" altLang="en-US" sz="3200" b="1">
                <a:latin typeface="Times New Roman" panose="02020603050405020304" pitchFamily="18" charset="0"/>
                <a:cs typeface="Times New Roman" panose="02020603050405020304" pitchFamily="18" charset="0"/>
              </a:rPr>
              <a:t>UTM)</a:t>
            </a:r>
            <a:r>
              <a:rPr lang="en-US" altLang="en-US" sz="3200">
                <a:latin typeface="Times New Roman" panose="02020603050405020304" pitchFamily="18" charset="0"/>
                <a:cs typeface="Times New Roman" panose="02020603050405020304" pitchFamily="18" charset="0"/>
              </a:rPr>
              <a:t> coordinates</a:t>
            </a:r>
          </a:p>
          <a:p>
            <a:pPr marL="285750" lvl="1" eaLnBrk="1" hangingPunct="1">
              <a:spcBef>
                <a:spcPts val="1800"/>
              </a:spcBef>
              <a:buFont typeface="Wingdings" panose="05000000000000000000" pitchFamily="2" charset="2"/>
              <a:buChar char="§"/>
            </a:pPr>
            <a:r>
              <a:rPr lang="en-US" altLang="en-US" sz="3200">
                <a:latin typeface="Times New Roman" panose="02020603050405020304" pitchFamily="18" charset="0"/>
                <a:cs typeface="Times New Roman" panose="02020603050405020304" pitchFamily="18" charset="0"/>
              </a:rPr>
              <a:t>Easting: </a:t>
            </a:r>
            <a:r>
              <a:rPr lang="en-US" altLang="en-US" sz="3200" b="1">
                <a:latin typeface="Times New Roman" panose="02020603050405020304" pitchFamily="18" charset="0"/>
                <a:cs typeface="Times New Roman" panose="02020603050405020304" pitchFamily="18" charset="0"/>
              </a:rPr>
              <a:t>491020 </a:t>
            </a:r>
            <a:r>
              <a:rPr lang="en-US" altLang="en-US" sz="3200">
                <a:latin typeface="Times New Roman" panose="02020603050405020304" pitchFamily="18" charset="0"/>
                <a:cs typeface="Times New Roman" panose="02020603050405020304" pitchFamily="18" charset="0"/>
              </a:rPr>
              <a:t>meters</a:t>
            </a:r>
          </a:p>
          <a:p>
            <a:pPr marL="285750" lvl="2" indent="-285750" eaLnBrk="1" hangingPunct="1">
              <a:spcBef>
                <a:spcPts val="1800"/>
              </a:spcBef>
              <a:buSzTx/>
              <a:buFont typeface="Wingdings" panose="05000000000000000000" pitchFamily="2" charset="2"/>
              <a:buChar char="§"/>
            </a:pPr>
            <a:r>
              <a:rPr lang="en-US" altLang="en-US" sz="3200">
                <a:latin typeface="Times New Roman" panose="02020603050405020304" pitchFamily="18" charset="0"/>
                <a:cs typeface="Times New Roman" panose="02020603050405020304" pitchFamily="18" charset="0"/>
              </a:rPr>
              <a:t>Northing: </a:t>
            </a:r>
            <a:r>
              <a:rPr lang="en-US" altLang="en-US" sz="3200" b="1">
                <a:latin typeface="Times New Roman" panose="02020603050405020304" pitchFamily="18" charset="0"/>
                <a:cs typeface="Times New Roman" panose="02020603050405020304" pitchFamily="18" charset="0"/>
              </a:rPr>
              <a:t>4516237 </a:t>
            </a:r>
            <a:r>
              <a:rPr lang="en-US" altLang="en-US" sz="3200">
                <a:latin typeface="Times New Roman" panose="02020603050405020304" pitchFamily="18" charset="0"/>
                <a:cs typeface="Times New Roman" panose="02020603050405020304" pitchFamily="18" charset="0"/>
              </a:rPr>
              <a:t>meters</a:t>
            </a:r>
          </a:p>
          <a:p>
            <a:pPr marL="285750" lvl="2" indent="-285750" eaLnBrk="1" hangingPunct="1">
              <a:spcBef>
                <a:spcPts val="1800"/>
              </a:spcBef>
              <a:buSzTx/>
              <a:buFont typeface="Wingdings" panose="05000000000000000000" pitchFamily="2" charset="2"/>
              <a:buChar char="§"/>
            </a:pPr>
            <a:r>
              <a:rPr lang="en-US" altLang="en-US" sz="3200">
                <a:latin typeface="Times New Roman" panose="02020603050405020304" pitchFamily="18" charset="0"/>
                <a:cs typeface="Times New Roman" panose="02020603050405020304" pitchFamily="18" charset="0"/>
              </a:rPr>
              <a:t>Zone: </a:t>
            </a:r>
            <a:r>
              <a:rPr lang="en-US" altLang="en-US" sz="3200" b="1">
                <a:latin typeface="Times New Roman" panose="02020603050405020304" pitchFamily="18" charset="0"/>
                <a:cs typeface="Times New Roman" panose="02020603050405020304" pitchFamily="18" charset="0"/>
              </a:rPr>
              <a:t>18</a:t>
            </a:r>
          </a:p>
          <a:p>
            <a:pPr marL="285750" lvl="2" indent="-285750" eaLnBrk="1" hangingPunct="1">
              <a:spcBef>
                <a:spcPts val="1800"/>
              </a:spcBef>
              <a:buSzTx/>
              <a:buFont typeface="Wingdings" panose="05000000000000000000" pitchFamily="2" charset="2"/>
              <a:buChar char="§"/>
            </a:pPr>
            <a:r>
              <a:rPr lang="en-US" altLang="en-US" sz="3200">
                <a:latin typeface="Times New Roman" panose="02020603050405020304" pitchFamily="18" charset="0"/>
                <a:cs typeface="Times New Roman" panose="02020603050405020304" pitchFamily="18" charset="0"/>
              </a:rPr>
              <a:t>UTM datum: </a:t>
            </a:r>
            <a:r>
              <a:rPr lang="en-US" altLang="en-US" sz="3200" b="1">
                <a:latin typeface="Times New Roman" panose="02020603050405020304" pitchFamily="18" charset="0"/>
                <a:cs typeface="Times New Roman" panose="02020603050405020304" pitchFamily="18" charset="0"/>
              </a:rPr>
              <a:t>4</a:t>
            </a:r>
          </a:p>
        </p:txBody>
      </p:sp>
      <p:sp>
        <p:nvSpPr>
          <p:cNvPr id="3" name="Title 2">
            <a:extLst>
              <a:ext uri="{FF2B5EF4-FFF2-40B4-BE49-F238E27FC236}">
                <a16:creationId xmlns:a16="http://schemas.microsoft.com/office/drawing/2014/main" id="{422773CD-1F23-489B-AAAE-C9DAA95FE9EA}"/>
              </a:ext>
            </a:extLst>
          </p:cNvPr>
          <p:cNvSpPr>
            <a:spLocks noGrp="1"/>
          </p:cNvSpPr>
          <p:nvPr>
            <p:ph type="title"/>
          </p:nvPr>
        </p:nvSpPr>
        <p:spPr>
          <a:xfrm>
            <a:off x="1219200" y="304800"/>
            <a:ext cx="7467600" cy="838200"/>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AERSCREEN—Terrain/Receptors/Source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1">
            <a:extLst>
              <a:ext uri="{FF2B5EF4-FFF2-40B4-BE49-F238E27FC236}">
                <a16:creationId xmlns:a16="http://schemas.microsoft.com/office/drawing/2014/main" id="{00FA3C98-DEBD-4110-8AC4-9E5075F77A71}"/>
              </a:ext>
            </a:extLst>
          </p:cNvPr>
          <p:cNvSpPr>
            <a:spLocks noGrp="1"/>
          </p:cNvSpPr>
          <p:nvPr>
            <p:ph idx="1"/>
          </p:nvPr>
        </p:nvSpPr>
        <p:spPr>
          <a:xfrm>
            <a:off x="1097755" y="1409356"/>
            <a:ext cx="7548562" cy="5135562"/>
          </a:xfrm>
        </p:spPr>
        <p:txBody>
          <a:bodyPr/>
          <a:lstStyle/>
          <a:p>
            <a:pPr marL="282575" indent="-282575" eaLnBrk="1" hangingPunct="1">
              <a:spcBef>
                <a:spcPts val="1200"/>
              </a:spcBef>
              <a:buFont typeface="Wingdings" panose="05000000000000000000" pitchFamily="2" charset="2"/>
              <a:buChar char="Ø"/>
            </a:pPr>
            <a:r>
              <a:rPr lang="en-US" altLang="en-US" sz="2400" dirty="0">
                <a:latin typeface="Times New Roman" panose="02020603050405020304" pitchFamily="18" charset="0"/>
                <a:cs typeface="Times New Roman" panose="02020603050405020304" pitchFamily="18" charset="0"/>
              </a:rPr>
              <a:t>The next set of prompts is for meteorological input</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Minimum and maximum ambient temperature: accept the </a:t>
            </a:r>
            <a:r>
              <a:rPr lang="en-US" altLang="en-US" sz="2000" b="1" dirty="0">
                <a:latin typeface="Times New Roman" panose="02020603050405020304" pitchFamily="18" charset="0"/>
                <a:cs typeface="Times New Roman" panose="02020603050405020304" pitchFamily="18" charset="0"/>
              </a:rPr>
              <a:t>default </a:t>
            </a:r>
            <a:r>
              <a:rPr lang="en-US" altLang="en-US" sz="2000" dirty="0">
                <a:latin typeface="Times New Roman" panose="02020603050405020304" pitchFamily="18" charset="0"/>
                <a:cs typeface="Times New Roman" panose="02020603050405020304" pitchFamily="18" charset="0"/>
              </a:rPr>
              <a:t>values</a:t>
            </a:r>
            <a:r>
              <a:rPr lang="en-US" altLang="en-US" sz="2000" b="1" dirty="0">
                <a:latin typeface="Times New Roman" panose="02020603050405020304" pitchFamily="18" charset="0"/>
                <a:cs typeface="Times New Roman" panose="02020603050405020304" pitchFamily="18" charset="0"/>
              </a:rPr>
              <a:t> </a:t>
            </a:r>
            <a:r>
              <a:rPr lang="en-US" altLang="en-US" sz="2000" dirty="0">
                <a:latin typeface="Times New Roman" panose="02020603050405020304" pitchFamily="18" charset="0"/>
                <a:cs typeface="Times New Roman" panose="02020603050405020304" pitchFamily="18" charset="0"/>
              </a:rPr>
              <a:t>(250–310 kelvin) by pressing ENTER </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Minimum wind speed: accept the </a:t>
            </a:r>
            <a:r>
              <a:rPr lang="en-US" altLang="en-US" sz="2000" b="1" dirty="0">
                <a:latin typeface="Times New Roman" panose="02020603050405020304" pitchFamily="18" charset="0"/>
                <a:cs typeface="Times New Roman" panose="02020603050405020304" pitchFamily="18" charset="0"/>
              </a:rPr>
              <a:t>default</a:t>
            </a:r>
            <a:r>
              <a:rPr lang="en-US" altLang="en-US" sz="2000" dirty="0">
                <a:latin typeface="Times New Roman" panose="02020603050405020304" pitchFamily="18" charset="0"/>
                <a:cs typeface="Times New Roman" panose="02020603050405020304" pitchFamily="18" charset="0"/>
              </a:rPr>
              <a:t> value of 0.5 m/s</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Anemometer height: accept the </a:t>
            </a:r>
            <a:r>
              <a:rPr lang="en-US" altLang="en-US" sz="2000" b="1" dirty="0">
                <a:latin typeface="Times New Roman" panose="02020603050405020304" pitchFamily="18" charset="0"/>
                <a:cs typeface="Times New Roman" panose="02020603050405020304" pitchFamily="18" charset="0"/>
              </a:rPr>
              <a:t>default</a:t>
            </a:r>
            <a:r>
              <a:rPr lang="en-US" altLang="en-US" sz="2000" dirty="0">
                <a:latin typeface="Times New Roman" panose="02020603050405020304" pitchFamily="18" charset="0"/>
                <a:cs typeface="Times New Roman" panose="02020603050405020304" pitchFamily="18" charset="0"/>
              </a:rPr>
              <a:t> value of 10 meters</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There are three options for the surface characteristics—select </a:t>
            </a:r>
            <a:r>
              <a:rPr lang="en-US" altLang="en-US" sz="2000" b="1" dirty="0">
                <a:latin typeface="Times New Roman" panose="02020603050405020304" pitchFamily="18" charset="0"/>
                <a:cs typeface="Times New Roman" panose="02020603050405020304" pitchFamily="18" charset="0"/>
              </a:rPr>
              <a:t>option 2 (use the </a:t>
            </a:r>
            <a:r>
              <a:rPr lang="en-US" altLang="en-US" sz="2000" b="1">
                <a:latin typeface="Times New Roman" panose="02020603050405020304" pitchFamily="18" charset="0"/>
                <a:cs typeface="Times New Roman" panose="02020603050405020304" pitchFamily="18" charset="0"/>
              </a:rPr>
              <a:t>following slide to </a:t>
            </a:r>
            <a:r>
              <a:rPr lang="en-US" altLang="en-US" sz="2000" b="1" dirty="0">
                <a:latin typeface="Times New Roman" panose="02020603050405020304" pitchFamily="18" charset="0"/>
                <a:cs typeface="Times New Roman" panose="02020603050405020304" pitchFamily="18" charset="0"/>
              </a:rPr>
              <a:t>help in making you selection):</a:t>
            </a:r>
          </a:p>
          <a:p>
            <a:pPr lvl="2" eaLnBrk="1" hangingPunct="1">
              <a:spcBef>
                <a:spcPts val="1200"/>
              </a:spcBef>
              <a:buFont typeface="Courier New" panose="02070309020205020404" pitchFamily="49" charset="0"/>
              <a:buChar char="o"/>
            </a:pPr>
            <a:r>
              <a:rPr lang="en-US" altLang="en-US" sz="2000" dirty="0">
                <a:latin typeface="Times New Roman" panose="02020603050405020304" pitchFamily="18" charset="0"/>
                <a:cs typeface="Times New Roman" panose="02020603050405020304" pitchFamily="18" charset="0"/>
              </a:rPr>
              <a:t>You have a choice of 1 to 8 land use type.  Check Exercise 3 to decide which land use type you will use – choose a land use type</a:t>
            </a:r>
          </a:p>
          <a:p>
            <a:pPr lvl="2" eaLnBrk="1" hangingPunct="1">
              <a:spcBef>
                <a:spcPts val="1200"/>
              </a:spcBef>
              <a:buFont typeface="Courier New" panose="02070309020205020404" pitchFamily="49" charset="0"/>
              <a:buChar char="o"/>
            </a:pPr>
            <a:r>
              <a:rPr lang="en-US" altLang="en-US" sz="2000" dirty="0">
                <a:latin typeface="Times New Roman" panose="02020603050405020304" pitchFamily="18" charset="0"/>
                <a:cs typeface="Times New Roman" panose="02020603050405020304" pitchFamily="18" charset="0"/>
              </a:rPr>
              <a:t>Next you will be asked about moisture Climatology:  choose either average, moist, or dry</a:t>
            </a:r>
          </a:p>
          <a:p>
            <a:pPr lvl="2" eaLnBrk="1" hangingPunct="1">
              <a:spcBef>
                <a:spcPts val="1200"/>
              </a:spcBef>
              <a:buFont typeface="Courier New" panose="02070309020205020404" pitchFamily="49" charset="0"/>
              <a:buChar char="o"/>
            </a:pPr>
            <a:endParaRPr lang="en-US" altLang="en-US"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3C83E424-F5E2-438D-9930-827AC2C4BC5E}"/>
              </a:ext>
            </a:extLst>
          </p:cNvPr>
          <p:cNvSpPr>
            <a:spLocks noGrp="1"/>
          </p:cNvSpPr>
          <p:nvPr>
            <p:ph type="title"/>
          </p:nvPr>
        </p:nvSpPr>
        <p:spPr>
          <a:xfrm>
            <a:off x="1138236" y="544002"/>
            <a:ext cx="7467600" cy="623888"/>
          </a:xfrm>
        </p:spPr>
        <p:txBody>
          <a:bodyPr/>
          <a:lstStyle/>
          <a:p>
            <a:pPr eaLnBrk="1" hangingPunct="1">
              <a:defRPr/>
            </a:pPr>
            <a:r>
              <a:rPr lang="en-US" sz="2400" dirty="0">
                <a:latin typeface="Times New Roman" panose="02020603050405020304" pitchFamily="18" charset="0"/>
                <a:cs typeface="Times New Roman" panose="02020603050405020304" pitchFamily="18" charset="0"/>
              </a:rPr>
              <a:t>Running AERSCREEN</a:t>
            </a:r>
            <a:br>
              <a:rPr lang="en-US" sz="2400" dirty="0">
                <a:latin typeface="Times New Roman" panose="02020603050405020304" pitchFamily="18" charset="0"/>
                <a:cs typeface="Times New Roman" panose="02020603050405020304" pitchFamily="18" charset="0"/>
              </a:rPr>
            </a:br>
            <a:r>
              <a:rPr lang="en-US" sz="2400" dirty="0">
                <a:latin typeface="Times New Roman" panose="02020603050405020304" pitchFamily="18" charset="0"/>
                <a:cs typeface="Times New Roman" panose="02020603050405020304" pitchFamily="18" charset="0"/>
              </a:rPr>
              <a:t>Surface Characteristics, Meteorology &amp; Concentrations</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6D7F6D3-541D-8E04-FAF8-9C4F48618C63}"/>
              </a:ext>
            </a:extLst>
          </p:cNvPr>
          <p:cNvPicPr>
            <a:picLocks noChangeAspect="1"/>
          </p:cNvPicPr>
          <p:nvPr/>
        </p:nvPicPr>
        <p:blipFill>
          <a:blip r:embed="rId2"/>
          <a:stretch>
            <a:fillRect/>
          </a:stretch>
        </p:blipFill>
        <p:spPr>
          <a:xfrm>
            <a:off x="950716" y="1283364"/>
            <a:ext cx="8108119" cy="3885974"/>
          </a:xfrm>
          <a:prstGeom prst="rect">
            <a:avLst/>
          </a:prstGeom>
        </p:spPr>
      </p:pic>
      <p:sp>
        <p:nvSpPr>
          <p:cNvPr id="5" name="TextBox 4">
            <a:extLst>
              <a:ext uri="{FF2B5EF4-FFF2-40B4-BE49-F238E27FC236}">
                <a16:creationId xmlns:a16="http://schemas.microsoft.com/office/drawing/2014/main" id="{F9441D1F-1D4D-A9EC-5D19-76065CAA95CF}"/>
              </a:ext>
            </a:extLst>
          </p:cNvPr>
          <p:cNvSpPr txBox="1"/>
          <p:nvPr/>
        </p:nvSpPr>
        <p:spPr>
          <a:xfrm>
            <a:off x="2948668" y="138385"/>
            <a:ext cx="3453493" cy="1015663"/>
          </a:xfrm>
          <a:prstGeom prst="rect">
            <a:avLst/>
          </a:prstGeom>
          <a:noFill/>
        </p:spPr>
        <p:txBody>
          <a:bodyPr wrap="square" rtlCol="0">
            <a:spAutoFit/>
          </a:bodyPr>
          <a:lstStyle/>
          <a:p>
            <a:pPr algn="ctr"/>
            <a:r>
              <a:rPr lang="en-US" sz="3000" dirty="0">
                <a:latin typeface="Times New Roman" panose="02020603050405020304" pitchFamily="18" charset="0"/>
                <a:cs typeface="Times New Roman" panose="02020603050405020304" pitchFamily="18" charset="0"/>
              </a:rPr>
              <a:t>Allentown Airport</a:t>
            </a:r>
          </a:p>
          <a:p>
            <a:pPr algn="ctr"/>
            <a:r>
              <a:rPr lang="en-US" sz="3000" dirty="0">
                <a:latin typeface="Times New Roman" panose="02020603050405020304" pitchFamily="18" charset="0"/>
                <a:cs typeface="Times New Roman" panose="02020603050405020304" pitchFamily="18" charset="0"/>
              </a:rPr>
              <a:t>(Google Earth)</a:t>
            </a:r>
          </a:p>
        </p:txBody>
      </p:sp>
      <p:sp>
        <p:nvSpPr>
          <p:cNvPr id="4" name="Oval 3">
            <a:extLst>
              <a:ext uri="{FF2B5EF4-FFF2-40B4-BE49-F238E27FC236}">
                <a16:creationId xmlns:a16="http://schemas.microsoft.com/office/drawing/2014/main" id="{91E36896-37BA-D679-6030-F57D4FEF70BD}"/>
              </a:ext>
            </a:extLst>
          </p:cNvPr>
          <p:cNvSpPr/>
          <p:nvPr/>
        </p:nvSpPr>
        <p:spPr>
          <a:xfrm>
            <a:off x="2986390" y="1624114"/>
            <a:ext cx="3313500" cy="3259568"/>
          </a:xfrm>
          <a:prstGeom prst="ellipse">
            <a:avLst/>
          </a:prstGeom>
          <a:no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01913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7779FFC-7DD4-4221-9FCB-A12588F5CEAE}"/>
              </a:ext>
            </a:extLst>
          </p:cNvPr>
          <p:cNvSpPr>
            <a:spLocks noGrp="1"/>
          </p:cNvSpPr>
          <p:nvPr>
            <p:ph idx="1"/>
          </p:nvPr>
        </p:nvSpPr>
        <p:spPr>
          <a:xfrm>
            <a:off x="1365884" y="1538922"/>
            <a:ext cx="7534275" cy="4906963"/>
          </a:xfrm>
        </p:spPr>
        <p:txBody>
          <a:bodyPr/>
          <a:lstStyle/>
          <a:p>
            <a:pPr>
              <a:defRPr/>
            </a:pPr>
            <a:r>
              <a:rPr lang="en-US" dirty="0">
                <a:latin typeface="Times New Roman" panose="02020603050405020304" pitchFamily="18" charset="0"/>
                <a:cs typeface="Times New Roman" panose="02020603050405020304" pitchFamily="18" charset="0"/>
              </a:rPr>
              <a:t>Adjust U* to address potential overpredictions under stable low wind conditions: </a:t>
            </a:r>
            <a:r>
              <a:rPr lang="en-US" b="1" dirty="0">
                <a:latin typeface="Times New Roman" panose="02020603050405020304" pitchFamily="18" charset="0"/>
                <a:cs typeface="Times New Roman" panose="02020603050405020304" pitchFamily="18" charset="0"/>
              </a:rPr>
              <a:t>N</a:t>
            </a:r>
          </a:p>
          <a:p>
            <a:pPr>
              <a:defRPr/>
            </a:pPr>
            <a:r>
              <a:rPr lang="en-US" dirty="0">
                <a:latin typeface="Times New Roman" panose="02020603050405020304" pitchFamily="18" charset="0"/>
                <a:cs typeface="Times New Roman" panose="02020603050405020304" pitchFamily="18" charset="0"/>
              </a:rPr>
              <a:t>Estimate concentrations if the condition of “inversion break-up fumigation” occurs: </a:t>
            </a:r>
            <a:r>
              <a:rPr lang="en-US" b="1" dirty="0">
                <a:latin typeface="Times New Roman" panose="02020603050405020304" pitchFamily="18" charset="0"/>
                <a:cs typeface="Times New Roman" panose="02020603050405020304" pitchFamily="18" charset="0"/>
              </a:rPr>
              <a:t>N</a:t>
            </a:r>
            <a:endParaRPr lang="en-US" dirty="0">
              <a:latin typeface="Times New Roman" panose="02020603050405020304" pitchFamily="18" charset="0"/>
              <a:cs typeface="Times New Roman" panose="02020603050405020304" pitchFamily="18" charset="0"/>
            </a:endParaRPr>
          </a:p>
          <a:p>
            <a:pPr>
              <a:defRPr/>
            </a:pPr>
            <a:r>
              <a:rPr lang="en-US" dirty="0">
                <a:latin typeface="Times New Roman" panose="02020603050405020304" pitchFamily="18" charset="0"/>
                <a:cs typeface="Times New Roman" panose="02020603050405020304" pitchFamily="18" charset="0"/>
              </a:rPr>
              <a:t>Estimate concentrations under conditions of shoreline fumigation: </a:t>
            </a:r>
            <a:r>
              <a:rPr lang="en-US" b="1" dirty="0">
                <a:latin typeface="Times New Roman" panose="02020603050405020304" pitchFamily="18" charset="0"/>
                <a:cs typeface="Times New Roman" panose="02020603050405020304" pitchFamily="18" charset="0"/>
              </a:rPr>
              <a:t>N</a:t>
            </a:r>
          </a:p>
          <a:p>
            <a:pPr>
              <a:defRPr/>
            </a:pPr>
            <a:r>
              <a:rPr lang="en-US" dirty="0">
                <a:latin typeface="Times New Roman" panose="02020603050405020304" pitchFamily="18" charset="0"/>
                <a:cs typeface="Times New Roman" panose="02020603050405020304" pitchFamily="18" charset="0"/>
              </a:rPr>
              <a:t>Turn on the debug option? If yes enter </a:t>
            </a:r>
            <a:r>
              <a:rPr lang="en-US" b="1" dirty="0">
                <a:latin typeface="Times New Roman" panose="02020603050405020304" pitchFamily="18" charset="0"/>
                <a:cs typeface="Times New Roman" panose="02020603050405020304" pitchFamily="18" charset="0"/>
              </a:rPr>
              <a:t>Y</a:t>
            </a:r>
            <a:r>
              <a:rPr lang="en-US" dirty="0">
                <a:latin typeface="Times New Roman" panose="02020603050405020304" pitchFamily="18" charset="0"/>
                <a:cs typeface="Times New Roman" panose="02020603050405020304" pitchFamily="18" charset="0"/>
              </a:rPr>
              <a:t>, if no press &lt;enter&gt;:</a:t>
            </a:r>
            <a:r>
              <a:rPr lang="en-US" b="1"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Enter Y</a:t>
            </a:r>
            <a:endParaRPr lang="en-US" b="1" dirty="0">
              <a:latin typeface="Times New Roman" panose="02020603050405020304" pitchFamily="18" charset="0"/>
              <a:cs typeface="Times New Roman" panose="02020603050405020304" pitchFamily="18" charset="0"/>
            </a:endParaRPr>
          </a:p>
          <a:p>
            <a:pPr marL="0" indent="0">
              <a:buFont typeface="Arial" pitchFamily="34" charset="0"/>
              <a:buNone/>
              <a:defRPr/>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67D3073C-AB8C-4B67-8F14-BBE92B606CD4}"/>
              </a:ext>
            </a:extLst>
          </p:cNvPr>
          <p:cNvSpPr>
            <a:spLocks noGrp="1"/>
          </p:cNvSpPr>
          <p:nvPr>
            <p:ph type="title"/>
          </p:nvPr>
        </p:nvSpPr>
        <p:spPr>
          <a:xfrm>
            <a:off x="1031716" y="358775"/>
            <a:ext cx="8202612" cy="623888"/>
          </a:xfrm>
        </p:spPr>
        <p:txBody>
          <a:bodyPr/>
          <a:lstStyle/>
          <a:p>
            <a:pPr>
              <a:defRPr/>
            </a:pPr>
            <a:r>
              <a:rPr lang="en-US" sz="3200" dirty="0">
                <a:latin typeface="Times New Roman" panose="02020603050405020304" pitchFamily="18" charset="0"/>
                <a:cs typeface="Times New Roman" panose="02020603050405020304" pitchFamily="18" charset="0"/>
              </a:rPr>
              <a:t>Running AERSCREEN—Additional Options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ontent Placeholder 1">
            <a:extLst>
              <a:ext uri="{FF2B5EF4-FFF2-40B4-BE49-F238E27FC236}">
                <a16:creationId xmlns:a16="http://schemas.microsoft.com/office/drawing/2014/main" id="{77DF7ED3-BB58-439E-B396-7016A81A7C18}"/>
              </a:ext>
            </a:extLst>
          </p:cNvPr>
          <p:cNvSpPr>
            <a:spLocks noGrp="1"/>
          </p:cNvSpPr>
          <p:nvPr>
            <p:ph idx="1"/>
          </p:nvPr>
        </p:nvSpPr>
        <p:spPr>
          <a:xfrm>
            <a:off x="1300162" y="1834198"/>
            <a:ext cx="7305675" cy="3879850"/>
          </a:xfrm>
        </p:spPr>
        <p:txBody>
          <a:bodyPr/>
          <a:lstStyle/>
          <a:p>
            <a:pPr eaLnBrk="1" hangingPunct="1">
              <a:spcBef>
                <a:spcPts val="1200"/>
              </a:spcBef>
              <a:buFont typeface="Wingdings" panose="05000000000000000000" pitchFamily="2" charset="2"/>
              <a:buChar char="Ø"/>
              <a:defRPr/>
            </a:pPr>
            <a:r>
              <a:rPr lang="en-US" altLang="en-US" sz="3200" dirty="0">
                <a:latin typeface="Times New Roman" panose="02020603050405020304" pitchFamily="18" charset="0"/>
                <a:cs typeface="Times New Roman" panose="02020603050405020304" pitchFamily="18" charset="0"/>
              </a:rPr>
              <a:t>AERSCREEN prompts for the output filename</a:t>
            </a:r>
          </a:p>
          <a:p>
            <a:pPr lvl="1" eaLnBrk="1" hangingPunct="1">
              <a:spcBef>
                <a:spcPts val="600"/>
              </a:spcBef>
              <a:buFont typeface="Wingdings" panose="05000000000000000000" pitchFamily="2" charset="2"/>
              <a:buChar char="§"/>
              <a:defRPr/>
            </a:pPr>
            <a:r>
              <a:rPr lang="en-US" altLang="en-US" sz="2800" dirty="0">
                <a:latin typeface="Times New Roman" panose="02020603050405020304" pitchFamily="18" charset="0"/>
                <a:cs typeface="Times New Roman" panose="02020603050405020304" pitchFamily="18" charset="0"/>
              </a:rPr>
              <a:t>Use any name or use the default aerscreen.out—for this exercise, use the </a:t>
            </a:r>
            <a:r>
              <a:rPr lang="en-US" altLang="en-US" sz="2800" b="1" dirty="0">
                <a:latin typeface="Times New Roman" panose="02020603050405020304" pitchFamily="18" charset="0"/>
                <a:cs typeface="Times New Roman" panose="02020603050405020304" pitchFamily="18" charset="0"/>
              </a:rPr>
              <a:t>default</a:t>
            </a:r>
            <a:r>
              <a:rPr lang="en-US" altLang="en-US" sz="2800" dirty="0">
                <a:latin typeface="Times New Roman" panose="02020603050405020304" pitchFamily="18" charset="0"/>
                <a:cs typeface="Times New Roman" panose="02020603050405020304" pitchFamily="18" charset="0"/>
              </a:rPr>
              <a:t> name</a:t>
            </a:r>
          </a:p>
          <a:p>
            <a:pPr marL="282575" indent="-282575" eaLnBrk="1" hangingPunct="1">
              <a:spcBef>
                <a:spcPts val="600"/>
              </a:spcBef>
              <a:buFont typeface="Wingdings" panose="05000000000000000000" pitchFamily="2" charset="2"/>
              <a:buChar char="§"/>
              <a:defRPr/>
            </a:pPr>
            <a:endParaRPr lang="en-US" altLang="en-US" sz="3200"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defRPr/>
            </a:pPr>
            <a:endParaRPr lang="en-US" altLang="en-US" sz="3200"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defRPr/>
            </a:pPr>
            <a:endParaRPr lang="en-US" altLang="en-US" sz="3200"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defRPr/>
            </a:pPr>
            <a:endParaRPr lang="en-US" altLang="en-US" sz="3200" dirty="0">
              <a:latin typeface="Times New Roman" panose="02020603050405020304" pitchFamily="18" charset="0"/>
              <a:cs typeface="Times New Roman" panose="02020603050405020304" pitchFamily="18" charset="0"/>
            </a:endParaRPr>
          </a:p>
          <a:p>
            <a:pPr marL="282575" indent="-282575" eaLnBrk="1" hangingPunct="1">
              <a:spcBef>
                <a:spcPts val="600"/>
              </a:spcBef>
              <a:buFont typeface="Wingdings" panose="05000000000000000000" pitchFamily="2" charset="2"/>
              <a:buChar char="§"/>
              <a:defRPr/>
            </a:pPr>
            <a:endParaRPr lang="en-US" altLang="en-US" sz="32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33D707E8-E6A5-499C-8931-1680D13050CC}"/>
              </a:ext>
            </a:extLst>
          </p:cNvPr>
          <p:cNvSpPr>
            <a:spLocks noGrp="1"/>
          </p:cNvSpPr>
          <p:nvPr>
            <p:ph type="title"/>
          </p:nvPr>
        </p:nvSpPr>
        <p:spPr>
          <a:xfrm>
            <a:off x="1219199" y="520064"/>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AERSCREEN—Output Filename</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id="{025403DF-3587-4CBA-BC66-D34A7F96852B}"/>
              </a:ext>
            </a:extLst>
          </p:cNvPr>
          <p:cNvSpPr>
            <a:spLocks noGrp="1"/>
          </p:cNvSpPr>
          <p:nvPr>
            <p:ph idx="1"/>
          </p:nvPr>
        </p:nvSpPr>
        <p:spPr>
          <a:xfrm>
            <a:off x="1300162" y="1715453"/>
            <a:ext cx="7305675" cy="3686175"/>
          </a:xfrm>
        </p:spPr>
        <p:txBody>
          <a:bodyPr/>
          <a:lstStyle/>
          <a:p>
            <a:pPr marL="282575" indent="-282575" eaLnBrk="1" hangingPunct="1">
              <a:spcBef>
                <a:spcPts val="12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After choosing the filename, a menu appears providing the categories of input data that can be examined and, if necessary, you can edit AERSCREEN’s input before it runs</a:t>
            </a:r>
          </a:p>
          <a:p>
            <a:pPr marL="282575" indent="-282575" eaLnBrk="1" hangingPunct="1">
              <a:spcBef>
                <a:spcPts val="12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The menu contains eight categories of input information from which to choose</a:t>
            </a:r>
          </a:p>
          <a:p>
            <a:pPr marL="282575" indent="-282575" eaLnBrk="1" hangingPunct="1">
              <a:spcBef>
                <a:spcPts val="6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Once you are satisfied with the input press enter to run AERSCREEN</a:t>
            </a:r>
          </a:p>
        </p:txBody>
      </p:sp>
      <p:sp>
        <p:nvSpPr>
          <p:cNvPr id="3" name="Title 2">
            <a:extLst>
              <a:ext uri="{FF2B5EF4-FFF2-40B4-BE49-F238E27FC236}">
                <a16:creationId xmlns:a16="http://schemas.microsoft.com/office/drawing/2014/main" id="{957ACF48-B3F3-4DB6-AEF3-4E6D9C75B548}"/>
              </a:ext>
            </a:extLst>
          </p:cNvPr>
          <p:cNvSpPr>
            <a:spLocks noGrp="1"/>
          </p:cNvSpPr>
          <p:nvPr>
            <p:ph type="title"/>
          </p:nvPr>
        </p:nvSpPr>
        <p:spPr>
          <a:xfrm>
            <a:off x="1219199" y="45720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AERSCREEN—Validation/Edit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ontent Placeholder 1">
            <a:extLst>
              <a:ext uri="{FF2B5EF4-FFF2-40B4-BE49-F238E27FC236}">
                <a16:creationId xmlns:a16="http://schemas.microsoft.com/office/drawing/2014/main" id="{5F9C8548-3BFA-4FD4-9183-8F1D88E8D315}"/>
              </a:ext>
            </a:extLst>
          </p:cNvPr>
          <p:cNvSpPr>
            <a:spLocks noGrp="1"/>
          </p:cNvSpPr>
          <p:nvPr>
            <p:ph idx="1"/>
          </p:nvPr>
        </p:nvSpPr>
        <p:spPr>
          <a:xfrm>
            <a:off x="1472565" y="976312"/>
            <a:ext cx="7305675" cy="4905375"/>
          </a:xfrm>
        </p:spPr>
        <p:txBody>
          <a:bodyPr/>
          <a:lstStyle/>
          <a:p>
            <a:pPr marL="0" indent="0" eaLnBrk="1" hangingPunct="1">
              <a:spcAft>
                <a:spcPts val="400"/>
              </a:spcAft>
              <a:buFont typeface="Wingdings" pitchFamily="2" charset="2"/>
              <a:buNone/>
              <a:defRPr/>
            </a:pPr>
            <a:r>
              <a:rPr lang="en-US" altLang="en-US" dirty="0">
                <a:latin typeface="Times New Roman" panose="02020603050405020304" pitchFamily="18" charset="0"/>
                <a:cs typeface="Times New Roman" panose="02020603050405020304" pitchFamily="18" charset="0"/>
              </a:rPr>
              <a:t>At the end of this lesson the student should be able to:</a:t>
            </a:r>
            <a:endParaRPr lang="en-US" sz="1800" dirty="0">
              <a:latin typeface="Times New Roman" panose="02020603050405020304" pitchFamily="18" charset="0"/>
              <a:cs typeface="Times New Roman" panose="02020603050405020304" pitchFamily="18" charset="0"/>
            </a:endParaRPr>
          </a:p>
          <a:p>
            <a:pPr eaLnBrk="1" hangingPunct="1">
              <a:spcBef>
                <a:spcPts val="2013"/>
              </a:spcBef>
              <a:spcAft>
                <a:spcPts val="400"/>
              </a:spcAft>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Respond to the prompts for an interactive session with AERSCREEN</a:t>
            </a:r>
          </a:p>
          <a:p>
            <a:pPr eaLnBrk="1" hangingPunct="1">
              <a:spcBef>
                <a:spcPts val="2013"/>
              </a:spcBef>
              <a:spcAft>
                <a:spcPts val="400"/>
              </a:spcAft>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Produce output and know where to find the results</a:t>
            </a:r>
          </a:p>
          <a:p>
            <a:pPr eaLnBrk="1" hangingPunct="1">
              <a:spcBef>
                <a:spcPts val="2013"/>
              </a:spcBef>
              <a:spcAft>
                <a:spcPts val="400"/>
              </a:spcAft>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Rerun AERSCREEN without responding to all the prompts again</a:t>
            </a:r>
          </a:p>
          <a:p>
            <a:pPr eaLnBrk="1" hangingPunct="1">
              <a:spcBef>
                <a:spcPts val="2013"/>
              </a:spcBef>
              <a:spcAft>
                <a:spcPts val="400"/>
              </a:spcAft>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Run AERSCREEN on Martins Creek with Allentown met</a:t>
            </a:r>
          </a:p>
          <a:p>
            <a:pPr eaLnBrk="1" hangingPunct="1">
              <a:spcBef>
                <a:spcPts val="2013"/>
              </a:spcBef>
              <a:spcAft>
                <a:spcPts val="400"/>
              </a:spcAft>
              <a:buFont typeface="Wingdings" panose="05000000000000000000" pitchFamily="2" charset="2"/>
              <a:buChar char="Ø"/>
              <a:defRPr/>
            </a:pPr>
            <a:r>
              <a:rPr lang="en-US" altLang="en-US" sz="2000" dirty="0">
                <a:latin typeface="Times New Roman" panose="02020603050405020304" pitchFamily="18" charset="0"/>
                <a:cs typeface="Times New Roman" panose="02020603050405020304" pitchFamily="18" charset="0"/>
              </a:rPr>
              <a:t>Compare results for 3, 24, and annual averages from our 5yr runs with the AERSCREEN results</a:t>
            </a:r>
          </a:p>
          <a:p>
            <a:pPr eaLnBrk="1" hangingPunct="1">
              <a:spcBef>
                <a:spcPts val="2013"/>
              </a:spcBef>
              <a:spcAft>
                <a:spcPts val="600"/>
              </a:spcAft>
              <a:buFont typeface="Wingdings" panose="05000000000000000000" pitchFamily="2" charset="2"/>
              <a:buChar char="Ø"/>
              <a:defRPr/>
            </a:pPr>
            <a:endParaRPr lang="en-US" altLang="en-US" sz="2000" dirty="0">
              <a:latin typeface="Times New Roman" panose="02020603050405020304" pitchFamily="18" charset="0"/>
              <a:cs typeface="Times New Roman" panose="02020603050405020304" pitchFamily="18" charset="0"/>
            </a:endParaRPr>
          </a:p>
          <a:p>
            <a:pPr marL="282575" indent="-282575" eaLnBrk="1" hangingPunct="1">
              <a:spcBef>
                <a:spcPts val="2013"/>
              </a:spcBef>
              <a:spcAft>
                <a:spcPts val="600"/>
              </a:spcAft>
              <a:buFont typeface="Wingdings" panose="05000000000000000000" pitchFamily="2" charset="2"/>
              <a:buChar char="§"/>
              <a:defRPr/>
            </a:pPr>
            <a:endParaRPr lang="en-US" altLang="en-US" sz="2400" dirty="0">
              <a:latin typeface="Times New Roman" panose="02020603050405020304" pitchFamily="18" charset="0"/>
              <a:cs typeface="Times New Roman" panose="02020603050405020304" pitchFamily="18" charset="0"/>
            </a:endParaRPr>
          </a:p>
          <a:p>
            <a:pPr marL="282575" indent="-282575" eaLnBrk="1" hangingPunct="1">
              <a:spcBef>
                <a:spcPts val="2013"/>
              </a:spcBef>
              <a:spcAft>
                <a:spcPts val="600"/>
              </a:spcAft>
              <a:defRPr/>
            </a:pPr>
            <a:endParaRPr lang="en-US" altLang="en-US" sz="24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3326BA18-6C48-46A2-A17F-3127A595E72F}"/>
              </a:ext>
            </a:extLst>
          </p:cNvPr>
          <p:cNvSpPr>
            <a:spLocks noGrp="1"/>
          </p:cNvSpPr>
          <p:nvPr>
            <p:ph type="title"/>
          </p:nvPr>
        </p:nvSpPr>
        <p:spPr>
          <a:xfrm>
            <a:off x="1219200" y="242888"/>
            <a:ext cx="7467600" cy="625475"/>
          </a:xfrm>
        </p:spPr>
        <p:txBody>
          <a:bodyPr/>
          <a:lstStyle/>
          <a:p>
            <a:pPr eaLnBrk="1" hangingPunct="1">
              <a:defRPr/>
            </a:pPr>
            <a:r>
              <a:rPr lang="en-US" dirty="0">
                <a:latin typeface="Times New Roman" panose="02020603050405020304" pitchFamily="18" charset="0"/>
                <a:cs typeface="Times New Roman" panose="02020603050405020304" pitchFamily="18" charset="0"/>
              </a:rPr>
              <a:t>Learning 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F395C3E-02FD-4530-8C44-92EDB6AC90B3}"/>
              </a:ext>
            </a:extLst>
          </p:cNvPr>
          <p:cNvSpPr>
            <a:spLocks noGrp="1"/>
          </p:cNvSpPr>
          <p:nvPr>
            <p:ph type="title"/>
          </p:nvPr>
        </p:nvSpPr>
        <p:spPr>
          <a:xfrm>
            <a:off x="1333500" y="321124"/>
            <a:ext cx="7467600" cy="4841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AERSCREEN—Output</a:t>
            </a:r>
          </a:p>
        </p:txBody>
      </p:sp>
      <p:sp>
        <p:nvSpPr>
          <p:cNvPr id="46083" name="Content Placeholder 6">
            <a:extLst>
              <a:ext uri="{FF2B5EF4-FFF2-40B4-BE49-F238E27FC236}">
                <a16:creationId xmlns:a16="http://schemas.microsoft.com/office/drawing/2014/main" id="{7468726D-A96F-4E7F-97D6-3D660C55EF91}"/>
              </a:ext>
            </a:extLst>
          </p:cNvPr>
          <p:cNvSpPr>
            <a:spLocks noGrp="1"/>
          </p:cNvSpPr>
          <p:nvPr>
            <p:ph sz="half" idx="1"/>
          </p:nvPr>
        </p:nvSpPr>
        <p:spPr>
          <a:xfrm>
            <a:off x="1249680" y="912322"/>
            <a:ext cx="7635240" cy="5033355"/>
          </a:xfrm>
        </p:spPr>
        <p:txBody>
          <a:bodyPr/>
          <a:lstStyle/>
          <a:p>
            <a:pPr eaLnBrk="1" hangingPunct="1">
              <a:spcBef>
                <a:spcPts val="8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Based on the responses to the prompts, AERSCREEN generated 296 (i.e., Pb=296) receptors along a single line out to 10 kms</a:t>
            </a:r>
          </a:p>
          <a:p>
            <a:pPr eaLnBrk="1" hangingPunct="1">
              <a:spcBef>
                <a:spcPts val="8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To determine the max 1 </a:t>
            </a:r>
            <a:r>
              <a:rPr lang="en-US" altLang="en-US" dirty="0" err="1">
                <a:latin typeface="Times New Roman" panose="02020603050405020304" pitchFamily="18" charset="0"/>
                <a:cs typeface="Times New Roman" panose="02020603050405020304" pitchFamily="18" charset="0"/>
              </a:rPr>
              <a:t>hr</a:t>
            </a:r>
            <a:r>
              <a:rPr lang="en-US" altLang="en-US" dirty="0">
                <a:latin typeface="Times New Roman" panose="02020603050405020304" pitchFamily="18" charset="0"/>
                <a:cs typeface="Times New Roman" panose="02020603050405020304" pitchFamily="18" charset="0"/>
              </a:rPr>
              <a:t> concentration, the following # of concentrations were calculated using:</a:t>
            </a:r>
          </a:p>
          <a:p>
            <a:pPr lvl="1" eaLnBrk="1" hangingPunct="1">
              <a:spcBef>
                <a:spcPts val="8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 296 receptor distances, </a:t>
            </a:r>
          </a:p>
          <a:p>
            <a:pPr lvl="1" eaLnBrk="1" hangingPunct="1">
              <a:spcBef>
                <a:spcPts val="8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36 directions</a:t>
            </a:r>
          </a:p>
          <a:p>
            <a:pPr lvl="1" eaLnBrk="1" hangingPunct="1">
              <a:spcBef>
                <a:spcPts val="8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650 met data combinations from MAKEMET - resulting in 2,670 hrs. resulting from:</a:t>
            </a:r>
          </a:p>
          <a:p>
            <a:pPr lvl="2" eaLnBrk="1" hangingPunct="1">
              <a:spcBef>
                <a:spcPts val="800"/>
              </a:spcBef>
              <a:buFont typeface="Courier New" panose="02070309020205020404" pitchFamily="49" charset="0"/>
              <a:buChar char="o"/>
            </a:pPr>
            <a:r>
              <a:rPr lang="en-US" altLang="en-US" sz="2400" dirty="0">
                <a:latin typeface="Times New Roman" panose="02020603050405020304" pitchFamily="18" charset="0"/>
                <a:cs typeface="Times New Roman" panose="02020603050405020304" pitchFamily="18" charset="0"/>
              </a:rPr>
              <a:t>4 seasons</a:t>
            </a:r>
          </a:p>
          <a:p>
            <a:pPr lvl="2" eaLnBrk="1" hangingPunct="1">
              <a:spcBef>
                <a:spcPts val="800"/>
              </a:spcBef>
              <a:buFont typeface="Courier New" panose="02070309020205020404" pitchFamily="49" charset="0"/>
              <a:buChar char="o"/>
            </a:pPr>
            <a:r>
              <a:rPr lang="en-US" altLang="en-US" sz="2400" dirty="0">
                <a:latin typeface="Times New Roman" panose="02020603050405020304" pitchFamily="18" charset="0"/>
                <a:cs typeface="Times New Roman" panose="02020603050405020304" pitchFamily="18" charset="0"/>
              </a:rPr>
              <a:t>3 Zo sectors</a:t>
            </a:r>
          </a:p>
          <a:p>
            <a:pPr eaLnBrk="1" hangingPunct="1">
              <a:spcBef>
                <a:spcPts val="8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Therefore, the # of concentrations predicted were: 28,451,520</a:t>
            </a:r>
          </a:p>
          <a:p>
            <a:pPr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1800" dirty="0">
              <a:latin typeface="Times New Roman" panose="02020603050405020304" pitchFamily="18" charset="0"/>
              <a:cs typeface="Times New Roman" panose="02020603050405020304" pitchFamily="18" charset="0"/>
            </a:endParaRPr>
          </a:p>
          <a:p>
            <a:pPr lvl="1" eaLnBrk="1" hangingPunct="1">
              <a:spcBef>
                <a:spcPts val="1800"/>
              </a:spcBef>
            </a:pPr>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DDFCF-F832-CB39-09F7-6B97B80C1E95}"/>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3992F31A-57C7-495A-8F18-BDD8EB411895}"/>
              </a:ext>
            </a:extLst>
          </p:cNvPr>
          <p:cNvSpPr>
            <a:spLocks noGrp="1"/>
          </p:cNvSpPr>
          <p:nvPr>
            <p:ph type="title"/>
          </p:nvPr>
        </p:nvSpPr>
        <p:spPr>
          <a:xfrm>
            <a:off x="920496" y="0"/>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AERSCREEN.LOG</a:t>
            </a:r>
          </a:p>
        </p:txBody>
      </p:sp>
      <p:sp>
        <p:nvSpPr>
          <p:cNvPr id="48132" name="TextBox 5">
            <a:extLst>
              <a:ext uri="{FF2B5EF4-FFF2-40B4-BE49-F238E27FC236}">
                <a16:creationId xmlns:a16="http://schemas.microsoft.com/office/drawing/2014/main" id="{AF042C98-2D3B-8EFE-F110-0BC499A1F8A8}"/>
              </a:ext>
            </a:extLst>
          </p:cNvPr>
          <p:cNvSpPr txBox="1">
            <a:spLocks noChangeArrowheads="1"/>
          </p:cNvSpPr>
          <p:nvPr/>
        </p:nvSpPr>
        <p:spPr bwMode="auto">
          <a:xfrm>
            <a:off x="1825371" y="523304"/>
            <a:ext cx="5657850" cy="674030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 BUILDING DATA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User defined BPIPPRM input file: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r>
              <a:rPr lang="en-US" altLang="en-US" sz="1200" dirty="0" err="1">
                <a:latin typeface="Courier New" panose="02070309020205020404" pitchFamily="49" charset="0"/>
                <a:cs typeface="Courier New" panose="02070309020205020404" pitchFamily="49" charset="0"/>
              </a:rPr>
              <a:t>MC_bpipprm.inp</a:t>
            </a: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 TERRAIN DATA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Input coordinates are UTM</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Source Longitude:  -75.10645 deg         491020. Easting</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Source Latitude:    40.79708 deg        4516237. Northing</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UTM Zone:          18          Reference Datum: 4 (NAD 83)</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Source elevation will be determined by AERMAP</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Probe distance:  10000. meters       32808. feet</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No flagpole receptors</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No discrete receptors used</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 METEOROLOGY DATA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Min/Max Temperature:  250.0 / 310.0 K   -9.7 /  98.3 Deg F</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Minimum Wind Speed:     0.5 m/s</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Anemometer Height:   10.000 meters</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Dominant Surface Profile: Cultivated Land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Dominant Climate Type:    Average Moisture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Surface friction velocity (u*): not adjusted</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169974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5B56F-C33C-5810-2493-C99BB02375D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F9D526B4-F537-8C92-0F58-816058E8543B}"/>
              </a:ext>
            </a:extLst>
          </p:cNvPr>
          <p:cNvSpPr>
            <a:spLocks noGrp="1"/>
          </p:cNvSpPr>
          <p:nvPr>
            <p:ph type="title"/>
          </p:nvPr>
        </p:nvSpPr>
        <p:spPr>
          <a:xfrm>
            <a:off x="1219199" y="33528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AERSCREEN.LOG</a:t>
            </a:r>
          </a:p>
        </p:txBody>
      </p:sp>
      <p:sp>
        <p:nvSpPr>
          <p:cNvPr id="48132" name="TextBox 5">
            <a:extLst>
              <a:ext uri="{FF2B5EF4-FFF2-40B4-BE49-F238E27FC236}">
                <a16:creationId xmlns:a16="http://schemas.microsoft.com/office/drawing/2014/main" id="{F1A6AEF2-D739-DC6A-695E-D65A8320FF13}"/>
              </a:ext>
            </a:extLst>
          </p:cNvPr>
          <p:cNvSpPr txBox="1">
            <a:spLocks noChangeArrowheads="1"/>
          </p:cNvSpPr>
          <p:nvPr/>
        </p:nvSpPr>
        <p:spPr bwMode="auto">
          <a:xfrm>
            <a:off x="1219199" y="1144095"/>
            <a:ext cx="7642861" cy="47705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 SURFACE CHARACTERISTICS &amp; MAKEMET</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Obtaining surface characteristics...</a:t>
            </a:r>
          </a:p>
          <a:p>
            <a:pPr eaLnBrk="1" hangingPunct="1">
              <a:spcBef>
                <a:spcPct val="0"/>
              </a:spcBef>
              <a:buFontTx/>
              <a:buNone/>
            </a:pPr>
            <a:endParaRPr lang="en-US" altLang="en-US" sz="16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Using AERMET seasonal surface characteristics for Cultivated Land with Average Moisture</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Season             Albedo     Bo       zo</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Winter              0.60     1.50     0.010</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Spring              0.14     0.30     0.030</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Summer              0.20     0.50     0.200</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Autumn              0.18     0.70     0.050</a:t>
            </a:r>
          </a:p>
          <a:p>
            <a:pPr eaLnBrk="1" hangingPunct="1">
              <a:spcBef>
                <a:spcPct val="0"/>
              </a:spcBef>
              <a:buFontTx/>
              <a:buNone/>
            </a:pPr>
            <a:endParaRPr lang="en-US" altLang="en-US" sz="16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Creating met files aerscreen_01_01.sfc &amp; aerscreen_01_01.pfl</a:t>
            </a:r>
          </a:p>
          <a:p>
            <a:pPr eaLnBrk="1" hangingPunct="1">
              <a:spcBef>
                <a:spcPct val="0"/>
              </a:spcBef>
              <a:buFontTx/>
              <a:buNone/>
            </a:pPr>
            <a:endParaRPr lang="en-US" altLang="en-US" sz="16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Creating met files aerscreen_02_01.sfc &amp; aerscreen_02_01.pfl</a:t>
            </a:r>
          </a:p>
          <a:p>
            <a:pPr eaLnBrk="1" hangingPunct="1">
              <a:spcBef>
                <a:spcPct val="0"/>
              </a:spcBef>
              <a:buFontTx/>
              <a:buNone/>
            </a:pPr>
            <a:endParaRPr lang="en-US" altLang="en-US" sz="16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Creating met files aerscreen_03_01.sfc &amp; aerscreen_03_01.pfl</a:t>
            </a:r>
          </a:p>
          <a:p>
            <a:pPr eaLnBrk="1" hangingPunct="1">
              <a:spcBef>
                <a:spcPct val="0"/>
              </a:spcBef>
              <a:buFontTx/>
              <a:buNone/>
            </a:pPr>
            <a:endParaRPr lang="en-US" altLang="en-US" sz="16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Creating met files aerscreen_04_01.sfc &amp; aerscreen_04_01.pfl</a:t>
            </a:r>
          </a:p>
          <a:p>
            <a:pPr eaLnBrk="1" hangingPunct="1">
              <a:spcBef>
                <a:spcPct val="0"/>
              </a:spcBef>
              <a:buFontTx/>
              <a:buNone/>
            </a:pPr>
            <a:endParaRPr lang="en-US" altLang="en-US" sz="16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1356516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9846F9B-4B1B-4770-B778-89989A7990B8}"/>
              </a:ext>
            </a:extLst>
          </p:cNvPr>
          <p:cNvSpPr>
            <a:spLocks noGrp="1"/>
          </p:cNvSpPr>
          <p:nvPr>
            <p:ph type="title"/>
          </p:nvPr>
        </p:nvSpPr>
        <p:spPr>
          <a:xfrm>
            <a:off x="1219200" y="0"/>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AERSCREEN.OUT</a:t>
            </a:r>
          </a:p>
        </p:txBody>
      </p:sp>
      <p:sp>
        <p:nvSpPr>
          <p:cNvPr id="50180" name="TextBox 5">
            <a:extLst>
              <a:ext uri="{FF2B5EF4-FFF2-40B4-BE49-F238E27FC236}">
                <a16:creationId xmlns:a16="http://schemas.microsoft.com/office/drawing/2014/main" id="{F089B8BC-E5DD-4C3F-B962-D54178ED6666}"/>
              </a:ext>
            </a:extLst>
          </p:cNvPr>
          <p:cNvSpPr txBox="1">
            <a:spLocks noChangeArrowheads="1"/>
          </p:cNvSpPr>
          <p:nvPr/>
        </p:nvSpPr>
        <p:spPr bwMode="auto">
          <a:xfrm>
            <a:off x="1527810" y="623888"/>
            <a:ext cx="6850380" cy="532453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AERSCREEN 21112 / AERMOD 24142                                      05/19/25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15:04:05</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TITLE: Option_1_run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STACK PARAMETERS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SOURCE EMISSION RATE:          500.0000 g/s              3968.254 </a:t>
            </a:r>
            <a:r>
              <a:rPr lang="en-US" altLang="en-US" sz="1100" dirty="0" err="1">
                <a:latin typeface="Courier New" panose="02070309020205020404" pitchFamily="49" charset="0"/>
                <a:cs typeface="Courier New" panose="02070309020205020404" pitchFamily="49" charset="0"/>
              </a:rPr>
              <a:t>lb</a:t>
            </a:r>
            <a:r>
              <a:rPr lang="en-US" altLang="en-US" sz="1100" dirty="0">
                <a:latin typeface="Courier New" panose="02070309020205020404" pitchFamily="49" charset="0"/>
                <a:cs typeface="Courier New" panose="02070309020205020404" pitchFamily="49" charset="0"/>
              </a:rPr>
              <a:t>/</a:t>
            </a:r>
            <a:r>
              <a:rPr lang="en-US" altLang="en-US" sz="1100" dirty="0" err="1">
                <a:latin typeface="Courier New" panose="02070309020205020404" pitchFamily="49" charset="0"/>
                <a:cs typeface="Courier New" panose="02070309020205020404" pitchFamily="49" charset="0"/>
              </a:rPr>
              <a:t>hr</a:t>
            </a: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 HEIGHT:                    182.90 meters             600.07 feet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 INNER DIAMETER:             5.300 meters             208.66 inches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PLUME EXIT TEMPERATURE:           400.0 K                   260.3 Deg F</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PLUME EXIT VELOCITY:             20.000 m/s                 65.62 ft/s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 AIR FLOW RATE:             934931 ACFM</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 BASE LONGITUDE:          -75.1065 deg               491020. Easting</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 BASE LATITUDE:            40.7971 deg              4516237. Northing</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 BASE UTM ZONE:                                          18</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REFERENCE DATUM (NADA):                                        4</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 BASE ELEVATION:             71.53 meters             234.68 feet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RURAL OR URBAN:                   RURAL</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DIGITAL ELEVATION MAP(S)          ..\..\AERMAP\</a:t>
            </a:r>
            <a:r>
              <a:rPr lang="en-US" altLang="en-US" sz="1100" dirty="0" err="1">
                <a:latin typeface="Courier New" panose="02070309020205020404" pitchFamily="49" charset="0"/>
                <a:cs typeface="Courier New" panose="02070309020205020404" pitchFamily="49" charset="0"/>
              </a:rPr>
              <a:t>Seamless_Dem</a:t>
            </a:r>
            <a:r>
              <a:rPr lang="en-US" altLang="en-US" sz="1100" dirty="0">
                <a:latin typeface="Courier New" panose="02070309020205020404" pitchFamily="49" charset="0"/>
                <a:cs typeface="Courier New" panose="02070309020205020404" pitchFamily="49" charset="0"/>
              </a:rPr>
              <a:t>\MC_NED_76_1deg_NC.tiff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..\..\AERMAP\</a:t>
            </a:r>
            <a:r>
              <a:rPr lang="en-US" altLang="en-US" sz="1100" dirty="0" err="1">
                <a:latin typeface="Courier New" panose="02070309020205020404" pitchFamily="49" charset="0"/>
                <a:cs typeface="Courier New" panose="02070309020205020404" pitchFamily="49" charset="0"/>
              </a:rPr>
              <a:t>Seamless_Dem</a:t>
            </a:r>
            <a:r>
              <a:rPr lang="en-US" altLang="en-US" sz="1100" dirty="0">
                <a:latin typeface="Courier New" panose="02070309020205020404" pitchFamily="49" charset="0"/>
                <a:cs typeface="Courier New" panose="02070309020205020404" pitchFamily="49" charset="0"/>
              </a:rPr>
              <a:t>\MC_NED_75_1deg_NC.tiff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INITIAL PROBE DISTANCE =         10000. meters             32808. feet</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58C7CF3-88D3-4AAE-B271-A368068D7B47}"/>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AERSCREEN.OUT</a:t>
            </a:r>
          </a:p>
        </p:txBody>
      </p:sp>
      <p:sp>
        <p:nvSpPr>
          <p:cNvPr id="52228" name="TextBox 5">
            <a:extLst>
              <a:ext uri="{FF2B5EF4-FFF2-40B4-BE49-F238E27FC236}">
                <a16:creationId xmlns:a16="http://schemas.microsoft.com/office/drawing/2014/main" id="{CC606B6F-112B-4F30-B42A-84BDD720C9E0}"/>
              </a:ext>
            </a:extLst>
          </p:cNvPr>
          <p:cNvSpPr txBox="1">
            <a:spLocks noChangeArrowheads="1"/>
          </p:cNvSpPr>
          <p:nvPr/>
        </p:nvSpPr>
        <p:spPr bwMode="auto">
          <a:xfrm>
            <a:off x="1514856" y="1462088"/>
            <a:ext cx="7034784" cy="373948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05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50" dirty="0">
                <a:latin typeface="Courier New" panose="02070309020205020404" pitchFamily="49" charset="0"/>
                <a:cs typeface="Courier New" panose="02070309020205020404" pitchFamily="49" charset="0"/>
              </a:rPr>
              <a:t> </a:t>
            </a: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  BUILDING DOWNWASH PARAMETERS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USER DEFINED BPIPPRM INPUT FILE:      </a:t>
            </a:r>
            <a:r>
              <a:rPr lang="en-US" altLang="en-US" sz="1200" dirty="0" err="1">
                <a:latin typeface="Courier New" panose="02070309020205020404" pitchFamily="49" charset="0"/>
                <a:cs typeface="Courier New" panose="02070309020205020404" pitchFamily="49" charset="0"/>
              </a:rPr>
              <a:t>MC_bpipprm.inp</a:t>
            </a: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MAXIMUM BUILDING HEIGHT:      100.0 meters              328.1 feet</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MAXIMUM BUILDING LENGTH:      199.7 meters              655.3 feet</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MINIMUM BUILDING WIDTH:        64.6 meters              211.8 feet</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3D64B6-E31B-49DB-235E-3E396B4D43B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1CFBCC5-214E-62A5-544D-0D015A0928BC}"/>
              </a:ext>
            </a:extLst>
          </p:cNvPr>
          <p:cNvSpPr>
            <a:spLocks noGrp="1"/>
          </p:cNvSpPr>
          <p:nvPr>
            <p:ph type="title"/>
          </p:nvPr>
        </p:nvSpPr>
        <p:spPr>
          <a:xfrm>
            <a:off x="1066483" y="-168276"/>
            <a:ext cx="7467600" cy="625476"/>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AERSCREEN.OUT</a:t>
            </a:r>
          </a:p>
        </p:txBody>
      </p:sp>
      <p:sp>
        <p:nvSpPr>
          <p:cNvPr id="56324" name="TextBox 5">
            <a:extLst>
              <a:ext uri="{FF2B5EF4-FFF2-40B4-BE49-F238E27FC236}">
                <a16:creationId xmlns:a16="http://schemas.microsoft.com/office/drawing/2014/main" id="{B8696201-09B9-B7EC-D151-C59AA6DE766C}"/>
              </a:ext>
            </a:extLst>
          </p:cNvPr>
          <p:cNvSpPr txBox="1">
            <a:spLocks noChangeArrowheads="1"/>
          </p:cNvSpPr>
          <p:nvPr/>
        </p:nvSpPr>
        <p:spPr bwMode="auto">
          <a:xfrm>
            <a:off x="1390015" y="297180"/>
            <a:ext cx="7594600" cy="646330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  FLOW SECTOR ANALYSIS  *************************** </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25 meter receptor spacing: 170. meters - 5000. meters</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50 meter receptor spacing: 5050. meters - 10000. meters</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MAXIMUM  IMPACT RECEPTOR</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FLOW      BUILD   </a:t>
            </a:r>
            <a:r>
              <a:rPr lang="en-US" altLang="en-US" sz="900" dirty="0" err="1">
                <a:latin typeface="Courier New" panose="02070309020205020404" pitchFamily="49" charset="0"/>
                <a:cs typeface="Courier New" panose="02070309020205020404" pitchFamily="49" charset="0"/>
              </a:rPr>
              <a:t>BUILD</a:t>
            </a:r>
            <a:r>
              <a:rPr lang="en-US" altLang="en-US" sz="900" dirty="0">
                <a:latin typeface="Courier New" panose="02070309020205020404" pitchFamily="49" charset="0"/>
                <a:cs typeface="Courier New" panose="02070309020205020404" pitchFamily="49" charset="0"/>
              </a:rPr>
              <a:t>                     1-HR CONC   DIST   HEIGHT  TEMPORAL</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SECTOR     WIDTH   LENGTH   XBADJ    YBADJ    (ug/m3)     (m)    (m)     PERIOD</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10    91.14     95.65    49.56   -95.81   527.3      2825.0   37.90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20    91.14     99.05    62.96   -77.45   527.0      2825.0   32.48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30    91.14     99.43    74.46   -56.74   526.2      2825.0   13.39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40    87.23     96.79    83.69   -34.31   526.5      2825.0   22.75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50    77.06     91.21    90.38   -10.83   526.6      2825.0   24.58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60    64.55     82.86    94.32    12.97   526.8      2825.0   28.74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70    68.89     87.72    87.77    36.59   526.8      2800.0   29.61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80    80.34     95.08    75.78    58.85   527.0      2850.0   34.49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90    89.36     99.56    61.47    79.32   918.4      4375.0  229.60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100   179.22    199.74   -35.04    55.60   1504.      3950.0  261.80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110   191.99    190.42   -41.02    66.02   1225.      4950.0  278.59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120   198.93    175.30   -45.75    74.42   1479.      3475.0  258.06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130   199.82    154.86   -49.09    80.57   1740.      3250.0  271.90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140*  194.65    129.72   -50.94    84.27   2134.      2975.0  286.35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150   183.56    100.63   -51.24    85.40   1998.      3025.0  255.47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160   191.10    110.59   -71.03    83.95   1577.      3475.0  250.12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170   200.09    137.89   -99.02    79.94   1153.      4000.0  227.21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180   203.00    161.00  -124.00    73.50   603.6      5700.0  204.97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190    91.14     95.65  -145.21    95.81   623.8      7700.0  242.82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200    91.14     99.05  -162.01    77.45   526.1      2825.0    6.14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210    91.14     99.43  -173.89    56.74   526.6      2825.0   26.00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220    87.23     96.79  -180.48    34.31   524.9      2700.0    0.38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230    77.06     91.21  -181.59    10.83   526.4      2825.0   20.64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240    64.55     82.86  -177.18   -12.97   527.4      2825.0   39.59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250    68.89     87.72  -175.49   -36.59   526.5      2825.0   23.41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260    80.34     95.08  -170.86   -58.85   526.7      2825.0   26.71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270    89.36     99.56  -161.03   -79.32   526.9      2825.0   31.92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280   179.22    199.74  -164.70   -55.60   528.1      2850.0   49.06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290   191.99    190.42  -149.40   -66.02   532.8      2850.0   88.55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300   198.93    175.30  -129.55   -74.42   537.2      2900.0  119.74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310   199.82    154.86  -105.78   -80.57   531.0      2850.0   75.79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320   194.65    129.72   -78.78   -84.27   532.1      2925.0   92.13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330   183.56    100.63   -49.39   -85.40   527.8      2775.0   45.20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340   191.10    110.59   -39.56   -83.95   532.6      2900.0   92.46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350   200.09    137.89   -38.87   -79.94   533.1      2850.0   90.24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360   203.00    161.00   -37.00   -73.50   530.9      2850.0   75.38     WIN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 = worst case flow sector</a:t>
            </a:r>
          </a:p>
          <a:p>
            <a:pPr eaLnBrk="1" hangingPunct="1">
              <a:spcBef>
                <a:spcPct val="0"/>
              </a:spcBef>
              <a:buFontTx/>
              <a:buNone/>
            </a:pPr>
            <a:endParaRPr lang="en-US" altLang="en-US" sz="900" dirty="0">
              <a:solidFill>
                <a:srgbClr val="FF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454980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160E56B-3D67-4A2D-9709-64885D5EEC77}"/>
              </a:ext>
            </a:extLst>
          </p:cNvPr>
          <p:cNvSpPr>
            <a:spLocks noGrp="1"/>
          </p:cNvSpPr>
          <p:nvPr>
            <p:ph type="title"/>
          </p:nvPr>
        </p:nvSpPr>
        <p:spPr>
          <a:xfrm>
            <a:off x="1001268" y="0"/>
            <a:ext cx="7467600" cy="625476"/>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AERSCREEN.OUT</a:t>
            </a:r>
          </a:p>
        </p:txBody>
      </p:sp>
      <p:sp>
        <p:nvSpPr>
          <p:cNvPr id="56324" name="TextBox 5">
            <a:extLst>
              <a:ext uri="{FF2B5EF4-FFF2-40B4-BE49-F238E27FC236}">
                <a16:creationId xmlns:a16="http://schemas.microsoft.com/office/drawing/2014/main" id="{5A6BC734-B688-4315-AC7F-6C272AF8D09C}"/>
              </a:ext>
            </a:extLst>
          </p:cNvPr>
          <p:cNvSpPr txBox="1">
            <a:spLocks noChangeArrowheads="1"/>
          </p:cNvSpPr>
          <p:nvPr/>
        </p:nvSpPr>
        <p:spPr bwMode="auto">
          <a:xfrm>
            <a:off x="1196467" y="707772"/>
            <a:ext cx="7594600" cy="52629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  MAKEMET METEOROLOGY PARAMETERS  *********************</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MIN/MAX TEMPERATURE:    250.0 / 310.0 (K)</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MINIMUM WIND SPEED:       0.5 m/s</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ANEMOMETER HEIGHT:     10.000 meters</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SURFACE CHARACTERISTICS INPUT: AERMET SEASONAL TABLES</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DOMINANT SURFACE PROFILE: Cultivated Land     </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DOMINANT CLIMATE TYPE:    Average Moisture    </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DOMINANT SEASON:          Winter</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ALBEDO:                  0.60</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BOWEN RATIO:             1.50</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ROUGHNESS LENGTH:       0.010 (meters)</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SURFACE FRICTION VELOCITY (U*) NOT ADUSTED </a:t>
            </a:r>
            <a:r>
              <a:rPr lang="en-US" altLang="en-US" sz="1400" dirty="0">
                <a:solidFill>
                  <a:srgbClr val="FF0000"/>
                </a:solidFill>
                <a:latin typeface="Courier New" panose="02070309020205020404" pitchFamily="49" charset="0"/>
                <a:cs typeface="Courier New" panose="02070309020205020404" pitchFamily="49" charset="0"/>
              </a:rPr>
              <a:t>Continued on next slide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731B0F4-9E6D-444D-A7F2-3D7FEBA92472}"/>
              </a:ext>
            </a:extLst>
          </p:cNvPr>
          <p:cNvSpPr>
            <a:spLocks noGrp="1"/>
          </p:cNvSpPr>
          <p:nvPr>
            <p:ph type="title"/>
          </p:nvPr>
        </p:nvSpPr>
        <p:spPr>
          <a:xfrm>
            <a:off x="1085088" y="0"/>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AERSCREEN.OUT</a:t>
            </a:r>
          </a:p>
        </p:txBody>
      </p:sp>
      <p:sp>
        <p:nvSpPr>
          <p:cNvPr id="58372" name="TextBox 5">
            <a:extLst>
              <a:ext uri="{FF2B5EF4-FFF2-40B4-BE49-F238E27FC236}">
                <a16:creationId xmlns:a16="http://schemas.microsoft.com/office/drawing/2014/main" id="{14FA8925-8F07-4954-8569-00D48793E22D}"/>
              </a:ext>
            </a:extLst>
          </p:cNvPr>
          <p:cNvSpPr txBox="1">
            <a:spLocks noChangeArrowheads="1"/>
          </p:cNvSpPr>
          <p:nvPr/>
        </p:nvSpPr>
        <p:spPr bwMode="auto">
          <a:xfrm>
            <a:off x="1472184" y="638116"/>
            <a:ext cx="7467600" cy="583236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METEOROLOGY CONDITIONS USED TO PREDICT OVERALL MAXIMUM IMPACT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YR MO DY JDY HR</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10 04 25  25 01</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H0     U*     W*  DT/DZ ZICNV ZIMCH  M-O LEN    Z0  BOWEN ALBEDO  REF WS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 - - - - - - - - - - - - - - - - - - - - - - - - - - - -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-3.99  0.058 -9.000  0.020 -999.  160.      4.6 0.010   1.50   0.60    2.00</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HT  REF TA     HT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 -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10.0   310.0    2.0</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WIND SPEED AT STACK HEIGHT (non-downwash):        3.9 m/s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STACK-TIP DOWNWASH ADJUSTED STACK HEIGHT:       182.9 meters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ESTIMATED FINAL PLUME RISE (non-downwash):       91.3 meters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ESTIMATED FINAL PLUME HEIGHT (non-downwash):    274.2 meters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AERSCREEN MAXIMUM IMPACT SUMMARY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MAXIMUM      SCALED      </a:t>
            </a:r>
            <a:r>
              <a:rPr lang="en-US" altLang="en-US" sz="1100" dirty="0" err="1">
                <a:latin typeface="Courier New" panose="02070309020205020404" pitchFamily="49" charset="0"/>
                <a:cs typeface="Courier New" panose="02070309020205020404" pitchFamily="49" charset="0"/>
              </a:rPr>
              <a:t>SCALED</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SCALED</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SCALED</a:t>
            </a: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1-HOUR      3-HOUR      8-HOUR     24-HOUR      ANNUAL</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CALCULATION          CONC        </a:t>
            </a:r>
            <a:r>
              <a:rPr lang="en-US" altLang="en-US" sz="1100" dirty="0" err="1">
                <a:latin typeface="Courier New" panose="02070309020205020404" pitchFamily="49" charset="0"/>
                <a:cs typeface="Courier New" panose="02070309020205020404" pitchFamily="49" charset="0"/>
              </a:rPr>
              <a:t>CONC</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CONC</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CONC</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CONC</a:t>
            </a: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PROCEDURE         (ug/m3)     (ug/m3)     (ug/m3)     (ug/m3)     (ug/m3)</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ELEVATED TERRAIN    </a:t>
            </a:r>
            <a:r>
              <a:rPr lang="en-US" altLang="en-US" sz="1100" dirty="0">
                <a:highlight>
                  <a:srgbClr val="FFFF00"/>
                </a:highlight>
                <a:latin typeface="Courier New" panose="02070309020205020404" pitchFamily="49" charset="0"/>
                <a:cs typeface="Courier New" panose="02070309020205020404" pitchFamily="49" charset="0"/>
              </a:rPr>
              <a:t>2135.       2135.       1921.       1281.       213.5 </a:t>
            </a: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DISTANCE FROM SOURCE       2970.00 meters directed toward 140 degrees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RECEPTOR HEIGHT    </a:t>
            </a:r>
            <a:r>
              <a:rPr lang="en-US" altLang="en-US" sz="1100" dirty="0">
                <a:highlight>
                  <a:srgbClr val="FFFF00"/>
                </a:highlight>
                <a:latin typeface="Courier New" panose="02070309020205020404" pitchFamily="49" charset="0"/>
                <a:cs typeface="Courier New" panose="02070309020205020404" pitchFamily="49" charset="0"/>
              </a:rPr>
              <a:t>285.40</a:t>
            </a:r>
            <a:r>
              <a:rPr lang="en-US" altLang="en-US" sz="1100" dirty="0">
                <a:latin typeface="Courier New" panose="02070309020205020404" pitchFamily="49" charset="0"/>
                <a:cs typeface="Courier New" panose="02070309020205020404" pitchFamily="49" charset="0"/>
              </a:rPr>
              <a:t> meters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7A438EF-1527-4882-A59C-F260322D8FFB}"/>
              </a:ext>
            </a:extLst>
          </p:cNvPr>
          <p:cNvSpPr>
            <a:spLocks noGrp="1"/>
          </p:cNvSpPr>
          <p:nvPr>
            <p:ph type="title"/>
          </p:nvPr>
        </p:nvSpPr>
        <p:spPr>
          <a:xfrm>
            <a:off x="1234440" y="1211580"/>
            <a:ext cx="7467600"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AERSCREEN to 5yr-AERMOD Prediction Comparison</a:t>
            </a: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Option_1_run (Cultivated Land – Ave Moisture Climatology Selected)</a:t>
            </a:r>
          </a:p>
        </p:txBody>
      </p:sp>
      <p:graphicFrame>
        <p:nvGraphicFramePr>
          <p:cNvPr id="9" name="Table 8">
            <a:extLst>
              <a:ext uri="{FF2B5EF4-FFF2-40B4-BE49-F238E27FC236}">
                <a16:creationId xmlns:a16="http://schemas.microsoft.com/office/drawing/2014/main" id="{7E3D63E7-D293-41B7-8F9A-B9C02422E7BA}"/>
              </a:ext>
            </a:extLst>
          </p:cNvPr>
          <p:cNvGraphicFramePr>
            <a:graphicFrameLocks noGrp="1"/>
          </p:cNvGraphicFramePr>
          <p:nvPr>
            <p:extLst>
              <p:ext uri="{D42A27DB-BD31-4B8C-83A1-F6EECF244321}">
                <p14:modId xmlns:p14="http://schemas.microsoft.com/office/powerpoint/2010/main" val="94691654"/>
              </p:ext>
            </p:extLst>
          </p:nvPr>
        </p:nvGraphicFramePr>
        <p:xfrm>
          <a:off x="1539240" y="3088640"/>
          <a:ext cx="6629400" cy="2123186"/>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tblGrid>
              <a:tr h="640065">
                <a:tc>
                  <a:txBody>
                    <a:bodyPr/>
                    <a:lstStyle/>
                    <a:p>
                      <a:pPr algn="ctr"/>
                      <a:r>
                        <a:rPr lang="en-US" sz="1800" dirty="0">
                          <a:latin typeface="Times New Roman" panose="02020603050405020304" pitchFamily="18" charset="0"/>
                          <a:cs typeface="Times New Roman" panose="02020603050405020304" pitchFamily="18" charset="0"/>
                        </a:rPr>
                        <a:t>Averaging</a:t>
                      </a:r>
                      <a:r>
                        <a:rPr lang="en-US" sz="1800" baseline="0" dirty="0">
                          <a:latin typeface="Times New Roman" panose="02020603050405020304" pitchFamily="18" charset="0"/>
                          <a:cs typeface="Times New Roman" panose="02020603050405020304" pitchFamily="18" charset="0"/>
                        </a:rPr>
                        <a:t> </a:t>
                      </a:r>
                    </a:p>
                    <a:p>
                      <a:pPr algn="ctr"/>
                      <a:r>
                        <a:rPr lang="en-US" sz="1800" baseline="0" dirty="0">
                          <a:latin typeface="Times New Roman" panose="02020603050405020304" pitchFamily="18" charset="0"/>
                          <a:cs typeface="Times New Roman" panose="02020603050405020304" pitchFamily="18" charset="0"/>
                        </a:rPr>
                        <a:t>Time</a:t>
                      </a:r>
                      <a:endParaRPr lang="en-US" sz="1800" dirty="0">
                        <a:latin typeface="Times New Roman" panose="02020603050405020304" pitchFamily="18" charset="0"/>
                        <a:cs typeface="Times New Roman" panose="02020603050405020304" pitchFamily="18" charset="0"/>
                      </a:endParaRPr>
                    </a:p>
                  </a:txBody>
                  <a:tcPr marT="45713" marB="45713"/>
                </a:tc>
                <a:tc>
                  <a:txBody>
                    <a:bodyPr/>
                    <a:lstStyle/>
                    <a:p>
                      <a:pPr algn="ctr"/>
                      <a:r>
                        <a:rPr lang="en-US" sz="1800" dirty="0">
                          <a:latin typeface="Times New Roman" panose="02020603050405020304" pitchFamily="18" charset="0"/>
                          <a:cs typeface="Times New Roman" panose="02020603050405020304" pitchFamily="18" charset="0"/>
                        </a:rPr>
                        <a:t>AERSCREEN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13" marB="45713"/>
                </a:tc>
                <a:tc>
                  <a:txBody>
                    <a:bodyPr/>
                    <a:lstStyle/>
                    <a:p>
                      <a:pPr algn="ctr"/>
                      <a:r>
                        <a:rPr lang="en-US" sz="1800" dirty="0">
                          <a:latin typeface="Times New Roman" panose="02020603050405020304" pitchFamily="18" charset="0"/>
                          <a:cs typeface="Times New Roman" panose="02020603050405020304" pitchFamily="18" charset="0"/>
                        </a:rPr>
                        <a:t>AERMOD</a:t>
                      </a:r>
                    </a:p>
                    <a:p>
                      <a:pPr algn="ct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AERSCREEN/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AERMOD</a:t>
                      </a:r>
                    </a:p>
                  </a:txBody>
                  <a:tcPr marT="45713" marB="45713"/>
                </a:tc>
                <a:extLst>
                  <a:ext uri="{0D108BD9-81ED-4DB2-BD59-A6C34878D82A}">
                    <a16:rowId xmlns:a16="http://schemas.microsoft.com/office/drawing/2014/main" val="10000"/>
                  </a:ext>
                </a:extLst>
              </a:tr>
              <a:tr h="370780">
                <a:tc>
                  <a:txBody>
                    <a:bodyPr/>
                    <a:lstStyle/>
                    <a:p>
                      <a:pPr algn="ctr"/>
                      <a:r>
                        <a:rPr lang="en-US" sz="1400" dirty="0">
                          <a:latin typeface="Times New Roman" panose="02020603050405020304" pitchFamily="18" charset="0"/>
                          <a:cs typeface="Times New Roman" panose="02020603050405020304" pitchFamily="18" charset="0"/>
                        </a:rPr>
                        <a:t>1-hour </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2134</a:t>
                      </a:r>
                      <a:r>
                        <a:rPr lang="en-US" sz="1400" baseline="30000"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1225</a:t>
                      </a:r>
                      <a:r>
                        <a:rPr lang="en-US" sz="1400" baseline="30000" dirty="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1.7</a:t>
                      </a:r>
                    </a:p>
                  </a:txBody>
                  <a:tcPr marT="45713" marB="45713"/>
                </a:tc>
                <a:extLst>
                  <a:ext uri="{0D108BD9-81ED-4DB2-BD59-A6C34878D82A}">
                    <a16:rowId xmlns:a16="http://schemas.microsoft.com/office/drawing/2014/main" val="1577633735"/>
                  </a:ext>
                </a:extLst>
              </a:tr>
              <a:tr h="370780">
                <a:tc>
                  <a:txBody>
                    <a:bodyPr/>
                    <a:lstStyle/>
                    <a:p>
                      <a:pPr algn="ctr"/>
                      <a:r>
                        <a:rPr lang="en-US" sz="1400" dirty="0">
                          <a:latin typeface="Times New Roman" panose="02020603050405020304" pitchFamily="18" charset="0"/>
                          <a:cs typeface="Times New Roman" panose="02020603050405020304" pitchFamily="18" charset="0"/>
                        </a:rPr>
                        <a:t>3-hour</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2134</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711</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3.0</a:t>
                      </a:r>
                    </a:p>
                  </a:txBody>
                  <a:tcPr marT="45713" marB="45713"/>
                </a:tc>
                <a:extLst>
                  <a:ext uri="{0D108BD9-81ED-4DB2-BD59-A6C34878D82A}">
                    <a16:rowId xmlns:a16="http://schemas.microsoft.com/office/drawing/2014/main" val="10002"/>
                  </a:ext>
                </a:extLst>
              </a:tr>
              <a:tr h="370780">
                <a:tc>
                  <a:txBody>
                    <a:bodyPr/>
                    <a:lstStyle/>
                    <a:p>
                      <a:pPr algn="ctr"/>
                      <a:r>
                        <a:rPr lang="en-US" sz="1400" dirty="0">
                          <a:latin typeface="Times New Roman" panose="02020603050405020304" pitchFamily="18" charset="0"/>
                          <a:cs typeface="Times New Roman" panose="02020603050405020304" pitchFamily="18" charset="0"/>
                        </a:rPr>
                        <a:t>24-hour</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1280</a:t>
                      </a: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142</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9.0</a:t>
                      </a:r>
                    </a:p>
                  </a:txBody>
                  <a:tcPr marT="45713" marB="45713"/>
                </a:tc>
                <a:extLst>
                  <a:ext uri="{0D108BD9-81ED-4DB2-BD59-A6C34878D82A}">
                    <a16:rowId xmlns:a16="http://schemas.microsoft.com/office/drawing/2014/main" val="10003"/>
                  </a:ext>
                </a:extLst>
              </a:tr>
              <a:tr h="370780">
                <a:tc>
                  <a:txBody>
                    <a:bodyPr/>
                    <a:lstStyle/>
                    <a:p>
                      <a:pPr algn="ctr"/>
                      <a:r>
                        <a:rPr lang="en-US" sz="1400" dirty="0">
                          <a:latin typeface="Times New Roman" panose="02020603050405020304" pitchFamily="18" charset="0"/>
                          <a:cs typeface="Times New Roman" panose="02020603050405020304" pitchFamily="18" charset="0"/>
                        </a:rPr>
                        <a:t>Annual</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213</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16.5</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13.0</a:t>
                      </a:r>
                    </a:p>
                  </a:txBody>
                  <a:tcPr marT="45713" marB="45713"/>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3A88B340-3AD5-1E52-AC38-EEF162AB34A9}"/>
              </a:ext>
            </a:extLst>
          </p:cNvPr>
          <p:cNvSpPr txBox="1"/>
          <p:nvPr/>
        </p:nvSpPr>
        <p:spPr>
          <a:xfrm>
            <a:off x="2385060" y="5334000"/>
            <a:ext cx="5684520" cy="830997"/>
          </a:xfrm>
          <a:prstGeom prst="rect">
            <a:avLst/>
          </a:prstGeom>
          <a:noFill/>
        </p:spPr>
        <p:txBody>
          <a:bodyPr wrap="square" rtlCol="0">
            <a:spAutoFit/>
          </a:bodyPr>
          <a:lstStyle/>
          <a:p>
            <a:r>
              <a:rPr lang="en-U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1-hour Max screening concentration</a:t>
            </a:r>
          </a:p>
          <a:p>
            <a:r>
              <a:rPr lang="en-U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High 4</a:t>
            </a:r>
            <a:r>
              <a:rPr lang="en-US" baseline="30000" dirty="0">
                <a:latin typeface="Times New Roman" panose="02020603050405020304" pitchFamily="18" charset="0"/>
                <a:cs typeface="Times New Roman" panose="02020603050405020304" pitchFamily="18" charset="0"/>
              </a:rPr>
              <a:t>th</a:t>
            </a:r>
            <a:r>
              <a:rPr lang="en-US" dirty="0">
                <a:latin typeface="Times New Roman" panose="02020603050405020304" pitchFamily="18" charset="0"/>
                <a:cs typeface="Times New Roman" panose="02020603050405020304" pitchFamily="18" charset="0"/>
              </a:rPr>
              <a:t> High averaged over 5 years – Probabilistic Std.</a:t>
            </a:r>
          </a:p>
          <a:p>
            <a:endParaRPr lang="en-US" baseline="300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Content Placeholder 6">
            <a:extLst>
              <a:ext uri="{FF2B5EF4-FFF2-40B4-BE49-F238E27FC236}">
                <a16:creationId xmlns:a16="http://schemas.microsoft.com/office/drawing/2014/main" id="{C7031A4C-4306-4F74-8842-8FD0915FD2C3}"/>
              </a:ext>
            </a:extLst>
          </p:cNvPr>
          <p:cNvSpPr>
            <a:spLocks noGrp="1"/>
          </p:cNvSpPr>
          <p:nvPr>
            <p:ph sz="half" idx="1"/>
          </p:nvPr>
        </p:nvSpPr>
        <p:spPr>
          <a:xfrm>
            <a:off x="1447800" y="1104900"/>
            <a:ext cx="7239000" cy="5257800"/>
          </a:xfrm>
        </p:spPr>
        <p:txBody>
          <a:bodyPr/>
          <a:lstStyle/>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To use the restart option AERSCREEN looks for the file </a:t>
            </a:r>
            <a:r>
              <a:rPr lang="en-US" altLang="en-US" sz="2000" dirty="0" err="1">
                <a:latin typeface="Times New Roman" panose="02020603050405020304" pitchFamily="18" charset="0"/>
                <a:cs typeface="Times New Roman" panose="02020603050405020304" pitchFamily="18" charset="0"/>
              </a:rPr>
              <a:t>aerscreen.inp</a:t>
            </a:r>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This file was created only because we selected the default AERSCREEN output filename (</a:t>
            </a:r>
            <a:r>
              <a:rPr lang="en-US" altLang="en-US" sz="2000" dirty="0" err="1">
                <a:latin typeface="Times New Roman" panose="02020603050405020304" pitchFamily="18" charset="0"/>
                <a:cs typeface="Times New Roman" panose="02020603050405020304" pitchFamily="18" charset="0"/>
              </a:rPr>
              <a:t>aerscreen.out</a:t>
            </a:r>
            <a:r>
              <a:rPr lang="en-US" altLang="en-US" sz="2000" dirty="0">
                <a:latin typeface="Times New Roman" panose="02020603050405020304" pitchFamily="18" charset="0"/>
                <a:cs typeface="Times New Roman" panose="02020603050405020304" pitchFamily="18" charset="0"/>
              </a:rPr>
              <a:t>)</a:t>
            </a:r>
          </a:p>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The file </a:t>
            </a:r>
            <a:r>
              <a:rPr lang="en-US" altLang="en-US" sz="2000" dirty="0" err="1">
                <a:latin typeface="Times New Roman" panose="02020603050405020304" pitchFamily="18" charset="0"/>
                <a:cs typeface="Times New Roman" panose="02020603050405020304" pitchFamily="18" charset="0"/>
              </a:rPr>
              <a:t>aerscreen.inp</a:t>
            </a:r>
            <a:r>
              <a:rPr lang="en-US" altLang="en-US" sz="2000" dirty="0">
                <a:latin typeface="Times New Roman" panose="02020603050405020304" pitchFamily="18" charset="0"/>
                <a:cs typeface="Times New Roman" panose="02020603050405020304" pitchFamily="18" charset="0"/>
              </a:rPr>
              <a:t> has been added to the directory ..\Option_2_run</a:t>
            </a:r>
          </a:p>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Go to directory Option_2_run</a:t>
            </a:r>
          </a:p>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Double click on aerscreen_21112.exe</a:t>
            </a:r>
          </a:p>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Since the file </a:t>
            </a:r>
            <a:r>
              <a:rPr lang="en-US" altLang="en-US" sz="2000" dirty="0" err="1">
                <a:latin typeface="Times New Roman" panose="02020603050405020304" pitchFamily="18" charset="0"/>
                <a:cs typeface="Times New Roman" panose="02020603050405020304" pitchFamily="18" charset="0"/>
              </a:rPr>
              <a:t>aerscreen.inp</a:t>
            </a:r>
            <a:r>
              <a:rPr lang="en-US" altLang="en-US" sz="2000" dirty="0">
                <a:latin typeface="Times New Roman" panose="02020603050405020304" pitchFamily="18" charset="0"/>
                <a:cs typeface="Times New Roman" panose="02020603050405020304" pitchFamily="18" charset="0"/>
              </a:rPr>
              <a:t> is in the directory, AERSCREEN asks if you want to use the restart file – enter Y</a:t>
            </a:r>
          </a:p>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Now you are given the option of changing inputs for the Option_2_run</a:t>
            </a:r>
          </a:p>
          <a:p>
            <a:pPr eaLnBrk="1" hangingPunct="1">
              <a:buFont typeface="Wingdings" pitchFamily="2" charset="2"/>
              <a:buChar char="Ø"/>
            </a:pPr>
            <a:r>
              <a:rPr lang="en-US" altLang="en-US" sz="2000" dirty="0">
                <a:latin typeface="Times New Roman" panose="02020603050405020304" pitchFamily="18" charset="0"/>
                <a:cs typeface="Times New Roman" panose="02020603050405020304" pitchFamily="18" charset="0"/>
              </a:rPr>
              <a:t>In our case we will change only two inputs</a:t>
            </a:r>
          </a:p>
          <a:p>
            <a:pPr marL="914400" lvl="1" indent="-457200" eaLnBrk="1" hangingPunct="1">
              <a:buAutoNum type="arabicParenR"/>
            </a:pPr>
            <a:endParaRPr lang="en-US" altLang="en-US" sz="2000" dirty="0">
              <a:latin typeface="Times New Roman" panose="02020603050405020304" pitchFamily="18" charset="0"/>
              <a:cs typeface="Times New Roman" panose="02020603050405020304" pitchFamily="18" charset="0"/>
            </a:endParaRPr>
          </a:p>
          <a:p>
            <a:pPr eaLnBrk="1" hangingPunct="1"/>
            <a:endParaRPr lang="en-US" altLang="en-US" sz="2000" dirty="0">
              <a:latin typeface="Times New Roman" panose="02020603050405020304" pitchFamily="18" charset="0"/>
              <a:cs typeface="Times New Roman" panose="02020603050405020304" pitchFamily="18" charset="0"/>
            </a:endParaRPr>
          </a:p>
          <a:p>
            <a:pPr eaLnBrk="1" hangingPunct="1"/>
            <a:endParaRPr lang="en-US" altLang="en-US" sz="1800" dirty="0">
              <a:latin typeface="Times New Roman" panose="02020603050405020304" pitchFamily="18" charset="0"/>
              <a:cs typeface="Times New Roman" panose="02020603050405020304" pitchFamily="18" charset="0"/>
            </a:endParaRPr>
          </a:p>
          <a:p>
            <a:pPr lvl="1" eaLnBrk="1" hangingPunct="1"/>
            <a:endParaRPr lang="en-US" altLang="en-US" sz="18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18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61F19728-E4EE-EDAF-0D1B-10E5B983E628}"/>
              </a:ext>
            </a:extLst>
          </p:cNvPr>
          <p:cNvSpPr>
            <a:spLocks noGrp="1"/>
          </p:cNvSpPr>
          <p:nvPr>
            <p:ph type="title"/>
          </p:nvPr>
        </p:nvSpPr>
        <p:spPr>
          <a:xfrm>
            <a:off x="1219200" y="655320"/>
            <a:ext cx="7467600" cy="350520"/>
          </a:xfrm>
        </p:spPr>
        <p:txBody>
          <a:bodyPr/>
          <a:lstStyle/>
          <a:p>
            <a:r>
              <a:rPr lang="en-US" dirty="0">
                <a:latin typeface="Times New Roman" panose="02020603050405020304" pitchFamily="18" charset="0"/>
                <a:cs typeface="Times New Roman" panose="02020603050405020304" pitchFamily="18" charset="0"/>
              </a:rPr>
              <a:t>Running AERSCREEN Option_2</a:t>
            </a:r>
            <a:br>
              <a:rPr lang="en-US" dirty="0">
                <a:latin typeface="Times New Roman" panose="02020603050405020304" pitchFamily="18" charset="0"/>
                <a:cs typeface="Times New Roman" panose="02020603050405020304" pitchFamily="18" charset="0"/>
              </a:rPr>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B00E03-4142-CF5B-216D-DCB7A187A611}"/>
              </a:ext>
            </a:extLst>
          </p:cNvPr>
          <p:cNvSpPr>
            <a:spLocks noGrp="1"/>
          </p:cNvSpPr>
          <p:nvPr>
            <p:ph idx="1"/>
          </p:nvPr>
        </p:nvSpPr>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Martins Creek main stack only</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Surface Characteristics from the Allentown airport</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Terrain from Martins Creek area included</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Downwash from Martins Creek’s 2-tiered bldg.</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Perform screening analysis of Hands-On analysis we completed in last presentation</a:t>
            </a:r>
          </a:p>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Compare screening results to refined analysis</a:t>
            </a:r>
          </a:p>
        </p:txBody>
      </p:sp>
      <p:sp>
        <p:nvSpPr>
          <p:cNvPr id="3" name="Title 2">
            <a:extLst>
              <a:ext uri="{FF2B5EF4-FFF2-40B4-BE49-F238E27FC236}">
                <a16:creationId xmlns:a16="http://schemas.microsoft.com/office/drawing/2014/main" id="{46DAFD86-83C6-0587-23AA-6BBB27B42B67}"/>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Application To Be Run</a:t>
            </a:r>
          </a:p>
        </p:txBody>
      </p:sp>
    </p:spTree>
    <p:extLst>
      <p:ext uri="{BB962C8B-B14F-4D97-AF65-F5344CB8AC3E}">
        <p14:creationId xmlns:p14="http://schemas.microsoft.com/office/powerpoint/2010/main" val="1749986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959C1-CA30-8B37-3B95-AA697DD1A7C7}"/>
            </a:ext>
          </a:extLst>
        </p:cNvPr>
        <p:cNvGrpSpPr/>
        <p:nvPr/>
      </p:nvGrpSpPr>
      <p:grpSpPr>
        <a:xfrm>
          <a:off x="0" y="0"/>
          <a:ext cx="0" cy="0"/>
          <a:chOff x="0" y="0"/>
          <a:chExt cx="0" cy="0"/>
        </a:xfrm>
      </p:grpSpPr>
      <p:sp>
        <p:nvSpPr>
          <p:cNvPr id="35842" name="Content Placeholder 1">
            <a:extLst>
              <a:ext uri="{FF2B5EF4-FFF2-40B4-BE49-F238E27FC236}">
                <a16:creationId xmlns:a16="http://schemas.microsoft.com/office/drawing/2014/main" id="{9D937C2C-2770-A768-1C3B-E36A5052D85A}"/>
              </a:ext>
            </a:extLst>
          </p:cNvPr>
          <p:cNvSpPr>
            <a:spLocks noGrp="1"/>
          </p:cNvSpPr>
          <p:nvPr>
            <p:ph idx="1"/>
          </p:nvPr>
        </p:nvSpPr>
        <p:spPr>
          <a:xfrm>
            <a:off x="1592580" y="1257459"/>
            <a:ext cx="7305675" cy="5135562"/>
          </a:xfrm>
        </p:spPr>
        <p:txBody>
          <a:bodyPr/>
          <a:lstStyle/>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To accomplish this, we will use AERSCREEN’s restart option.</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All files needed to run the 2</a:t>
            </a:r>
            <a:r>
              <a:rPr lang="en-US" altLang="en-US" sz="2000" baseline="30000" dirty="0">
                <a:latin typeface="Times New Roman" panose="02020603050405020304" pitchFamily="18" charset="0"/>
                <a:cs typeface="Times New Roman" panose="02020603050405020304" pitchFamily="18" charset="0"/>
              </a:rPr>
              <a:t>nd</a:t>
            </a:r>
            <a:r>
              <a:rPr lang="en-US" altLang="en-US" sz="2000" dirty="0">
                <a:latin typeface="Times New Roman" panose="02020603050405020304" pitchFamily="18" charset="0"/>
                <a:cs typeface="Times New Roman" panose="02020603050405020304" pitchFamily="18" charset="0"/>
              </a:rPr>
              <a:t> option have been placed into a separate directory (..\Option_2_run)</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Double click on the AERSCREEN executable</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It will prompt you to enter either restart or start a new run</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Type y to restart</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Select 6 to change Title : Option_2_run</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Then type 4 to change meteorological data</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Select 6 to use the output from AERSURFACE</a:t>
            </a:r>
          </a:p>
          <a:p>
            <a:pPr marL="282575" indent="-282575" eaLnBrk="1" hangingPunct="1">
              <a:spcBef>
                <a:spcPts val="1200"/>
              </a:spcBef>
              <a:buFont typeface="Wingdings" panose="05000000000000000000" pitchFamily="2" charset="2"/>
              <a:buChar char="Ø"/>
            </a:pPr>
            <a:r>
              <a:rPr lang="en-US" altLang="en-US" sz="2000" dirty="0">
                <a:latin typeface="Times New Roman" panose="02020603050405020304" pitchFamily="18" charset="0"/>
                <a:cs typeface="Times New Roman" panose="02020603050405020304" pitchFamily="18" charset="0"/>
              </a:rPr>
              <a:t>Select </a:t>
            </a:r>
            <a:r>
              <a:rPr lang="en-US" altLang="en-US" sz="2000" dirty="0" err="1">
                <a:latin typeface="Times New Roman" panose="02020603050405020304" pitchFamily="18" charset="0"/>
                <a:cs typeface="Times New Roman" panose="02020603050405020304" pitchFamily="18" charset="0"/>
              </a:rPr>
              <a:t>Opt</a:t>
            </a:r>
            <a:r>
              <a:rPr lang="en-US" altLang="en-US" sz="2000" dirty="0">
                <a:latin typeface="Times New Roman" panose="02020603050405020304" pitchFamily="18" charset="0"/>
                <a:cs typeface="Times New Roman" panose="02020603050405020304" pitchFamily="18" charset="0"/>
              </a:rPr>
              <a:t> 3 and enter the AERSURFACE output file name (</a:t>
            </a:r>
            <a:r>
              <a:rPr lang="da-DK" altLang="en-US" sz="2000" dirty="0">
                <a:latin typeface="Times New Roman" panose="02020603050405020304" pitchFamily="18" charset="0"/>
                <a:cs typeface="Times New Roman" panose="02020603050405020304" pitchFamily="18" charset="0"/>
              </a:rPr>
              <a:t>KABE_2011_Imp_Can.sfc)</a:t>
            </a:r>
          </a:p>
          <a:p>
            <a:pPr marL="282575" indent="-282575" eaLnBrk="1" hangingPunct="1">
              <a:spcBef>
                <a:spcPts val="1200"/>
              </a:spcBef>
              <a:buFont typeface="Wingdings" panose="05000000000000000000" pitchFamily="2" charset="2"/>
              <a:buChar char="Ø"/>
            </a:pPr>
            <a:r>
              <a:rPr lang="da-DK" altLang="en-US" sz="2000" dirty="0">
                <a:latin typeface="Times New Roman" panose="02020603050405020304" pitchFamily="18" charset="0"/>
                <a:cs typeface="Times New Roman" panose="02020603050405020304" pitchFamily="18" charset="0"/>
              </a:rPr>
              <a:t>Hit Enter twice to run AERSCREEN</a:t>
            </a:r>
            <a:endParaRPr lang="en-US" altLang="en-US" sz="2000" dirty="0">
              <a:latin typeface="Times New Roman" panose="02020603050405020304" pitchFamily="18" charset="0"/>
              <a:cs typeface="Times New Roman" panose="02020603050405020304" pitchFamily="18" charset="0"/>
            </a:endParaRPr>
          </a:p>
          <a:p>
            <a:pPr marL="282575" indent="-282575" eaLnBrk="1" hangingPunct="1">
              <a:spcBef>
                <a:spcPts val="1200"/>
              </a:spcBef>
              <a:buFont typeface="Wingdings" panose="05000000000000000000" pitchFamily="2" charset="2"/>
              <a:buChar char="Ø"/>
            </a:pPr>
            <a:endParaRPr lang="en-US" altLang="en-US"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300E29D-276E-3497-F70B-8B7DEF728952}"/>
              </a:ext>
            </a:extLst>
          </p:cNvPr>
          <p:cNvSpPr>
            <a:spLocks noGrp="1"/>
          </p:cNvSpPr>
          <p:nvPr>
            <p:ph type="title"/>
          </p:nvPr>
        </p:nvSpPr>
        <p:spPr>
          <a:xfrm>
            <a:off x="1120140" y="381000"/>
            <a:ext cx="7467600"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Option_2_run of AERSCREEN—</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Use of Output from AERSURFACE</a:t>
            </a:r>
          </a:p>
        </p:txBody>
      </p:sp>
    </p:spTree>
    <p:extLst>
      <p:ext uri="{BB962C8B-B14F-4D97-AF65-F5344CB8AC3E}">
        <p14:creationId xmlns:p14="http://schemas.microsoft.com/office/powerpoint/2010/main" val="34048174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6EE07-2D9B-D672-7BEB-7E495DAAD68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3F9739E3-D4CB-2D25-DE4D-2AE7DB5DB16D}"/>
              </a:ext>
            </a:extLst>
          </p:cNvPr>
          <p:cNvSpPr>
            <a:spLocks noGrp="1"/>
          </p:cNvSpPr>
          <p:nvPr>
            <p:ph type="title"/>
          </p:nvPr>
        </p:nvSpPr>
        <p:spPr>
          <a:xfrm>
            <a:off x="1112520" y="462743"/>
            <a:ext cx="7467600" cy="4841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AERSCREEN—Output</a:t>
            </a:r>
          </a:p>
        </p:txBody>
      </p:sp>
      <p:sp>
        <p:nvSpPr>
          <p:cNvPr id="46083" name="Content Placeholder 6">
            <a:extLst>
              <a:ext uri="{FF2B5EF4-FFF2-40B4-BE49-F238E27FC236}">
                <a16:creationId xmlns:a16="http://schemas.microsoft.com/office/drawing/2014/main" id="{4EF44A41-DC6A-6903-06F7-190F15DA1FE7}"/>
              </a:ext>
            </a:extLst>
          </p:cNvPr>
          <p:cNvSpPr>
            <a:spLocks noGrp="1"/>
          </p:cNvSpPr>
          <p:nvPr>
            <p:ph sz="half" idx="1"/>
          </p:nvPr>
        </p:nvSpPr>
        <p:spPr>
          <a:xfrm>
            <a:off x="1424940" y="1102822"/>
            <a:ext cx="7239000" cy="5033355"/>
          </a:xfrm>
        </p:spPr>
        <p:txBody>
          <a:bodyPr/>
          <a:lstStyle/>
          <a:p>
            <a:pPr eaLnBrk="1" hangingPunct="1">
              <a:spcBef>
                <a:spcPts val="1800"/>
              </a:spcBef>
              <a:buFont typeface="Wingdings" panose="05000000000000000000" pitchFamily="2" charset="2"/>
              <a:buChar char="Ø"/>
            </a:pPr>
            <a:r>
              <a:rPr lang="en-US" altLang="en-US" sz="2800" dirty="0">
                <a:latin typeface="Times New Roman" panose="02020603050405020304" pitchFamily="18" charset="0"/>
                <a:cs typeface="Times New Roman" panose="02020603050405020304" pitchFamily="18" charset="0"/>
              </a:rPr>
              <a:t>As with the first run, AERSCREEN generated 296 receptors along a single line out to 10 kms</a:t>
            </a:r>
          </a:p>
          <a:p>
            <a:pPr eaLnBrk="1" hangingPunct="1">
              <a:spcBef>
                <a:spcPts val="8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To determine the max 1 </a:t>
            </a:r>
            <a:r>
              <a:rPr lang="en-US" altLang="en-US" dirty="0" err="1">
                <a:latin typeface="Times New Roman" panose="02020603050405020304" pitchFamily="18" charset="0"/>
                <a:cs typeface="Times New Roman" panose="02020603050405020304" pitchFamily="18" charset="0"/>
              </a:rPr>
              <a:t>hr</a:t>
            </a:r>
            <a:r>
              <a:rPr lang="en-US" altLang="en-US" dirty="0">
                <a:latin typeface="Times New Roman" panose="02020603050405020304" pitchFamily="18" charset="0"/>
                <a:cs typeface="Times New Roman" panose="02020603050405020304" pitchFamily="18" charset="0"/>
              </a:rPr>
              <a:t> concentration, the following # of concentrations were calculated using:</a:t>
            </a:r>
          </a:p>
          <a:p>
            <a:pPr lvl="1" eaLnBrk="1" hangingPunct="1">
              <a:spcBef>
                <a:spcPts val="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 296 receptor distances, </a:t>
            </a:r>
          </a:p>
          <a:p>
            <a:pPr lvl="1" eaLnBrk="1" hangingPunct="1">
              <a:spcBef>
                <a:spcPts val="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36 directions</a:t>
            </a:r>
          </a:p>
          <a:p>
            <a:pPr lvl="1" eaLnBrk="1" hangingPunct="1">
              <a:spcBef>
                <a:spcPts val="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641 met data combinations from MAKEMET - resulting in ≈ 92,304 hrs. resulting from:</a:t>
            </a:r>
          </a:p>
          <a:p>
            <a:pPr lvl="2" eaLnBrk="1" hangingPunct="1">
              <a:spcBef>
                <a:spcPts val="8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12 months</a:t>
            </a:r>
          </a:p>
          <a:p>
            <a:pPr lvl="2" eaLnBrk="1" hangingPunct="1">
              <a:spcBef>
                <a:spcPts val="8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12 Zo sectors</a:t>
            </a:r>
          </a:p>
          <a:p>
            <a:pPr eaLnBrk="1" hangingPunct="1">
              <a:spcBef>
                <a:spcPts val="800"/>
              </a:spcBef>
              <a:buFont typeface="Wingdings" panose="05000000000000000000" pitchFamily="2" charset="2"/>
              <a:buChar char="Ø"/>
            </a:pPr>
            <a:r>
              <a:rPr lang="en-US" altLang="en-US" dirty="0">
                <a:latin typeface="Times New Roman" panose="02020603050405020304" pitchFamily="18" charset="0"/>
                <a:cs typeface="Times New Roman" panose="02020603050405020304" pitchFamily="18" charset="0"/>
              </a:rPr>
              <a:t>Therefore, the # of concentrations predicted were</a:t>
            </a:r>
            <a:r>
              <a:rPr lang="en-US" altLang="en-US">
                <a:latin typeface="Times New Roman" panose="02020603050405020304" pitchFamily="18" charset="0"/>
                <a:cs typeface="Times New Roman" panose="02020603050405020304" pitchFamily="18" charset="0"/>
              </a:rPr>
              <a:t>: 983,591,424</a:t>
            </a:r>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spcBef>
                <a:spcPts val="1800"/>
              </a:spcBef>
            </a:pPr>
            <a:endParaRPr lang="en-US" altLang="en-US" sz="28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851089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6F740-79ED-37EF-2E49-FF5CBE0FF25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F8E3BCF3-7BD7-399C-973D-7C407D33CCD9}"/>
              </a:ext>
            </a:extLst>
          </p:cNvPr>
          <p:cNvSpPr>
            <a:spLocks noGrp="1"/>
          </p:cNvSpPr>
          <p:nvPr>
            <p:ph type="title"/>
          </p:nvPr>
        </p:nvSpPr>
        <p:spPr>
          <a:xfrm>
            <a:off x="1010412" y="0"/>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AERSCREEN.LOG</a:t>
            </a:r>
          </a:p>
        </p:txBody>
      </p:sp>
      <p:sp>
        <p:nvSpPr>
          <p:cNvPr id="48132" name="TextBox 5">
            <a:extLst>
              <a:ext uri="{FF2B5EF4-FFF2-40B4-BE49-F238E27FC236}">
                <a16:creationId xmlns:a16="http://schemas.microsoft.com/office/drawing/2014/main" id="{C2E60FFB-DF22-1044-3D5C-56C185D1D08E}"/>
              </a:ext>
            </a:extLst>
          </p:cNvPr>
          <p:cNvSpPr txBox="1">
            <a:spLocks noChangeArrowheads="1"/>
          </p:cNvSpPr>
          <p:nvPr/>
        </p:nvSpPr>
        <p:spPr bwMode="auto">
          <a:xfrm>
            <a:off x="1915287" y="616840"/>
            <a:ext cx="5657850" cy="635558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BUILDING DATA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User defined BPIPPRM input file: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MC_BPIPPRM.INP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TERRAIN DATA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Input coordinates are UTM</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Source Longitude:  -75.10645 deg         491020. Easting</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Source Latitude:    40.79708 deg        4516237. Northing</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UTM Zone:          18          Reference Datum: 4 (NAD 83)</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Source elevation will be determined by AERMAP</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Probe distance:  10000. meters       32808. feet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Probe distance:  10000. meters       32808. feet</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No flagpole receptors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No discrete receptors used</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METEOROLOGY DATA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Min/Max Temperature:  250.0 / 310.0 K   -9.7 /  98.3 Deg F</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Minimum Wind Speed:     0.5 m/s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Anemometer Height:   10.000 meters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Using surface characteristics in file: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KABE_2011_Imp_Can.sfc</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Surface friction velocity (u*): not adjusted</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141631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0BC2E3-D26A-39DF-460E-9CE60764225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E5BCB2B-3058-137A-8324-69EB0F389D5C}"/>
              </a:ext>
            </a:extLst>
          </p:cNvPr>
          <p:cNvSpPr>
            <a:spLocks noGrp="1"/>
          </p:cNvSpPr>
          <p:nvPr>
            <p:ph type="title"/>
          </p:nvPr>
        </p:nvSpPr>
        <p:spPr>
          <a:xfrm>
            <a:off x="1056861" y="0"/>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AERSCREEN.LOG</a:t>
            </a:r>
          </a:p>
        </p:txBody>
      </p:sp>
      <p:sp>
        <p:nvSpPr>
          <p:cNvPr id="48132" name="TextBox 5">
            <a:extLst>
              <a:ext uri="{FF2B5EF4-FFF2-40B4-BE49-F238E27FC236}">
                <a16:creationId xmlns:a16="http://schemas.microsoft.com/office/drawing/2014/main" id="{39EDB316-B933-94AC-D7CC-12262AE6C8AB}"/>
              </a:ext>
            </a:extLst>
          </p:cNvPr>
          <p:cNvSpPr txBox="1">
            <a:spLocks noChangeArrowheads="1"/>
          </p:cNvSpPr>
          <p:nvPr/>
        </p:nvSpPr>
        <p:spPr bwMode="auto">
          <a:xfrm>
            <a:off x="2138901" y="623888"/>
            <a:ext cx="4206239" cy="618630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SURFACE CHARACTERISTICS &amp; MAKEMET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Obtaining surface characteristics...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Using monthly surface characteristics for  3 spatial sector(s)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Sector   Start  End</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1       60   235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2      235   320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3      320    60</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Month      Sector  Albedo     Bo       zo</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January       1     0.18     0.90     0.025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January       2     0.18     0.90     0.015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January       3     0.18     0.90     0.018</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February      1     0.47     0.49     0.017</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February      2     0.47     0.49     0.009</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February      3     0.47     0.49     0.011</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March         1     0.47     0.49     0.017</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March         2     0.47     0.49     0.009</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March         3     0.47     0.49     0.011</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September     1     0.17     0.67     0.036</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September     2     0.17     0.67     0.027</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September     3     0.17     0.67     0.029</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October       1     0.18     0.90     0.025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October       2     0.18     0.90     0.015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October       3     0.18     0.90     0.018</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November      1     0.18     0.90     0.025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November      2     0.18     0.90     0.015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November      3     0.18     0.90     0.018</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December      1     0.18     0.90     0.025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December      2     0.18     0.90     0.015</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December      3     0.18     0.90     0.018</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011469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95363A-2A94-8A8C-D54F-D5B595E6C00D}"/>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E5762106-0868-54B9-581F-C8477737A8B4}"/>
              </a:ext>
            </a:extLst>
          </p:cNvPr>
          <p:cNvSpPr>
            <a:spLocks noGrp="1"/>
          </p:cNvSpPr>
          <p:nvPr>
            <p:ph type="title"/>
          </p:nvPr>
        </p:nvSpPr>
        <p:spPr>
          <a:xfrm>
            <a:off x="1108543" y="-45058"/>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AERSCREEN.LOG</a:t>
            </a:r>
          </a:p>
        </p:txBody>
      </p:sp>
      <p:sp>
        <p:nvSpPr>
          <p:cNvPr id="48132" name="TextBox 5">
            <a:extLst>
              <a:ext uri="{FF2B5EF4-FFF2-40B4-BE49-F238E27FC236}">
                <a16:creationId xmlns:a16="http://schemas.microsoft.com/office/drawing/2014/main" id="{58381201-FD45-6589-8788-26BC2C9C3622}"/>
              </a:ext>
            </a:extLst>
          </p:cNvPr>
          <p:cNvSpPr txBox="1">
            <a:spLocks noChangeArrowheads="1"/>
          </p:cNvSpPr>
          <p:nvPr/>
        </p:nvSpPr>
        <p:spPr bwMode="auto">
          <a:xfrm>
            <a:off x="2170705" y="578830"/>
            <a:ext cx="5343277" cy="609397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aerscreen_01_01.sfc &amp; aerscreen_01_01.pfl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aerscreen_01_02.sfc &amp; aerscreen_01_02.pfl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aerscreen_01_03.sfc &amp; aerscreen_01_03.pfl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aerscreen_02_01.sfc &amp; aerscreen_02_01.pfl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aerscreen_02_02.sfc &amp; aerscreen_02_02.pfl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aerscreen_02_03.sfc &amp; aerscreen_02_03.pfl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aerscreen_03_01.sfc &amp; aerscreen_03_01.pfl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aerscreen_03_02.sfc &amp; aerscreen_03_02.pfl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aerscreen_03_03.sfc &amp; aerscreen_03_03.pfl</a:t>
            </a: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aerscreen_10_01.sfc &amp; aerscreen_10_01.pfl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aerscreen_10_02.sfc &amp; aerscreen_10_02.pfl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aerscreen_10_03.sfc &amp; aerscreen_10_03.pfl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aerscreen_11_01.sfc &amp; aerscreen_11_01.pfl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aerscreen_11_02.sfc &amp; aerscreen_11_02.pfl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aerscreen_11_03.sfc &amp; aerscreen_11_03.pfl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aerscreen_12_01.sfc &amp; aerscreen_12_01.pfl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aerscreen_12_02.sfc &amp; aerscreen_12_02.pfl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00" dirty="0">
                <a:latin typeface="Courier New" panose="02070309020205020404" pitchFamily="49" charset="0"/>
                <a:cs typeface="Courier New" panose="02070309020205020404" pitchFamily="49" charset="0"/>
              </a:rPr>
              <a:t>Creating met files aerscreen_12_03.sfc &amp; aerscreen_12_03.pfl</a:t>
            </a:r>
          </a:p>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0682321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F5FBB6-F4C4-C92F-85DF-F052324D14C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3E7D1948-FFAF-1DEE-FF4F-0A55C9EDE61B}"/>
              </a:ext>
            </a:extLst>
          </p:cNvPr>
          <p:cNvSpPr>
            <a:spLocks noGrp="1"/>
          </p:cNvSpPr>
          <p:nvPr>
            <p:ph type="title"/>
          </p:nvPr>
        </p:nvSpPr>
        <p:spPr>
          <a:xfrm>
            <a:off x="1200912" y="0"/>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AERSCREEN.OUT</a:t>
            </a:r>
          </a:p>
        </p:txBody>
      </p:sp>
      <p:sp>
        <p:nvSpPr>
          <p:cNvPr id="50180" name="TextBox 5">
            <a:extLst>
              <a:ext uri="{FF2B5EF4-FFF2-40B4-BE49-F238E27FC236}">
                <a16:creationId xmlns:a16="http://schemas.microsoft.com/office/drawing/2014/main" id="{C9A24C21-8350-9D5D-CAB7-390634C76A5B}"/>
              </a:ext>
            </a:extLst>
          </p:cNvPr>
          <p:cNvSpPr txBox="1">
            <a:spLocks noChangeArrowheads="1"/>
          </p:cNvSpPr>
          <p:nvPr/>
        </p:nvSpPr>
        <p:spPr bwMode="auto">
          <a:xfrm>
            <a:off x="1304544" y="629984"/>
            <a:ext cx="7620000" cy="5609228"/>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05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AERSCREEN 21112 / AERMOD 24142                                      05/20/25</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06:29:07</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TITLE: Option_2_run</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  STACK PARAMETERS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SOURCE EMISSION RATE:          500.0000 g/s              3968.254 </a:t>
            </a:r>
            <a:r>
              <a:rPr lang="en-US" altLang="en-US" sz="1200" dirty="0" err="1">
                <a:latin typeface="Courier New" panose="02070309020205020404" pitchFamily="49" charset="0"/>
                <a:cs typeface="Courier New" panose="02070309020205020404" pitchFamily="49" charset="0"/>
              </a:rPr>
              <a:t>lb</a:t>
            </a:r>
            <a:r>
              <a:rPr lang="en-US" altLang="en-US" sz="1200" dirty="0">
                <a:latin typeface="Courier New" panose="02070309020205020404" pitchFamily="49" charset="0"/>
                <a:cs typeface="Courier New" panose="02070309020205020404" pitchFamily="49" charset="0"/>
              </a:rPr>
              <a:t>/</a:t>
            </a:r>
            <a:r>
              <a:rPr lang="en-US" altLang="en-US" sz="1200" dirty="0" err="1">
                <a:latin typeface="Courier New" panose="02070309020205020404" pitchFamily="49" charset="0"/>
                <a:cs typeface="Courier New" panose="02070309020205020404" pitchFamily="49" charset="0"/>
              </a:rPr>
              <a:t>hr</a:t>
            </a: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STACK HEIGHT:                    182.90 meters             600.07 feet</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STACK INNER DIAMETER:             5.300 meters             208.66 inches</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PLUME EXIT TEMPERATURE:           400.0 K                   260.3 Deg F</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PLUME EXIT VELOCITY:             20.000 m/s                 65.62 ft/s</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STACK AIR FLOW RATE:             934931 ACFM</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STACK BASE LONGITUDE:          -75.1065 deg               491020. Easting</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STACK BASE LATITUDE:            40.7971 deg              4516237. Northing</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STACK BASE UTM ZONE:                                          18</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REFERENCE DATUM (NADA):                                        4</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STACK BASE ELEVATION:             71.53 meters             234.68 feet</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RURAL OR URBAN:                   RURAL</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DIGITAL ELEVATION MAP(S)          ..\..\AERMAP\</a:t>
            </a:r>
            <a:r>
              <a:rPr lang="en-US" altLang="en-US" sz="1200" dirty="0" err="1">
                <a:latin typeface="Courier New" panose="02070309020205020404" pitchFamily="49" charset="0"/>
                <a:cs typeface="Courier New" panose="02070309020205020404" pitchFamily="49" charset="0"/>
              </a:rPr>
              <a:t>Seamless_Dem</a:t>
            </a:r>
            <a:r>
              <a:rPr lang="en-US" altLang="en-US" sz="1200" dirty="0">
                <a:latin typeface="Courier New" panose="02070309020205020404" pitchFamily="49" charset="0"/>
                <a:cs typeface="Courier New" panose="02070309020205020404" pitchFamily="49" charset="0"/>
              </a:rPr>
              <a:t>\MC_NED_76_1deg_NC.tiff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..\..\AERMAP\</a:t>
            </a:r>
            <a:r>
              <a:rPr lang="en-US" altLang="en-US" sz="1200" dirty="0" err="1">
                <a:latin typeface="Courier New" panose="02070309020205020404" pitchFamily="49" charset="0"/>
                <a:cs typeface="Courier New" panose="02070309020205020404" pitchFamily="49" charset="0"/>
              </a:rPr>
              <a:t>Seamless_Dem</a:t>
            </a:r>
            <a:r>
              <a:rPr lang="en-US" altLang="en-US" sz="1200" dirty="0">
                <a:latin typeface="Courier New" panose="02070309020205020404" pitchFamily="49" charset="0"/>
                <a:cs typeface="Courier New" panose="02070309020205020404" pitchFamily="49" charset="0"/>
              </a:rPr>
              <a:t>\MC_NED_75_1deg_NC.tiff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INITIAL PROBE DISTANCE =         10000. meters             32808. feet</a:t>
            </a:r>
          </a:p>
        </p:txBody>
      </p:sp>
    </p:spTree>
    <p:extLst>
      <p:ext uri="{BB962C8B-B14F-4D97-AF65-F5344CB8AC3E}">
        <p14:creationId xmlns:p14="http://schemas.microsoft.com/office/powerpoint/2010/main" val="303866052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625E8-F6D2-CBED-4939-7F73C3103498}"/>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F72EFBF-AB32-14A8-BAB7-10E60D624D38}"/>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AERSCREEN.OUT</a:t>
            </a:r>
          </a:p>
        </p:txBody>
      </p:sp>
      <p:sp>
        <p:nvSpPr>
          <p:cNvPr id="52228" name="TextBox 5">
            <a:extLst>
              <a:ext uri="{FF2B5EF4-FFF2-40B4-BE49-F238E27FC236}">
                <a16:creationId xmlns:a16="http://schemas.microsoft.com/office/drawing/2014/main" id="{FE43D6F0-ECD9-CC1D-5EAE-371A6AC6B25D}"/>
              </a:ext>
            </a:extLst>
          </p:cNvPr>
          <p:cNvSpPr txBox="1">
            <a:spLocks noChangeArrowheads="1"/>
          </p:cNvSpPr>
          <p:nvPr/>
        </p:nvSpPr>
        <p:spPr bwMode="auto">
          <a:xfrm>
            <a:off x="1066800" y="1233488"/>
            <a:ext cx="7620000" cy="31854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05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050" dirty="0">
                <a:latin typeface="Courier New" panose="02070309020205020404" pitchFamily="49" charset="0"/>
                <a:cs typeface="Courier New" panose="02070309020205020404" pitchFamily="49" charset="0"/>
              </a:rPr>
              <a:t> </a:t>
            </a: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  BUILDING DOWNWASH PARAMETERS  **********************</a:t>
            </a: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USER DEFINED BPIPPRM INPUT FILE:      </a:t>
            </a:r>
            <a:r>
              <a:rPr lang="en-US" altLang="en-US" sz="1200" dirty="0" err="1">
                <a:latin typeface="Courier New" panose="02070309020205020404" pitchFamily="49" charset="0"/>
                <a:cs typeface="Courier New" panose="02070309020205020404" pitchFamily="49" charset="0"/>
              </a:rPr>
              <a:t>MC_bpipprm.inp</a:t>
            </a:r>
            <a:r>
              <a:rPr lang="en-US" altLang="en-US" sz="12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MAXIMUM BUILDING HEIGHT:      100.0 meters              328.1 feet</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MAXIMUM BUILDING LENGTH:      199.7 meters              655.3 feet</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MINIMUM BUILDING WIDTH:        64.6 meters              211.8 feet</a:t>
            </a: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2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200"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105467101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E13B7B-60A2-3E4F-D781-261C94B4E442}"/>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BE30D50-6A99-FB33-5BF4-A03CA5DC6821}"/>
              </a:ext>
            </a:extLst>
          </p:cNvPr>
          <p:cNvSpPr>
            <a:spLocks noGrp="1"/>
          </p:cNvSpPr>
          <p:nvPr>
            <p:ph type="title"/>
          </p:nvPr>
        </p:nvSpPr>
        <p:spPr>
          <a:xfrm>
            <a:off x="1066483" y="-168276"/>
            <a:ext cx="7467600" cy="625476"/>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AERSCREEN.OUT</a:t>
            </a:r>
          </a:p>
        </p:txBody>
      </p:sp>
      <p:sp>
        <p:nvSpPr>
          <p:cNvPr id="56324" name="TextBox 5">
            <a:extLst>
              <a:ext uri="{FF2B5EF4-FFF2-40B4-BE49-F238E27FC236}">
                <a16:creationId xmlns:a16="http://schemas.microsoft.com/office/drawing/2014/main" id="{7EEE3D5E-6D46-2152-D501-90F454CFA593}"/>
              </a:ext>
            </a:extLst>
          </p:cNvPr>
          <p:cNvSpPr txBox="1">
            <a:spLocks noChangeArrowheads="1"/>
          </p:cNvSpPr>
          <p:nvPr/>
        </p:nvSpPr>
        <p:spPr bwMode="auto">
          <a:xfrm>
            <a:off x="1753496" y="163408"/>
            <a:ext cx="7198846" cy="669459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  FLOW SECTOR ANALYSIS  *************************** </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25 meter receptor spacing: 170. meters - 5000. meters</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50 meter receptor spacing: 5050. meters - 10000. meters</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MAXIMUM  IMPACT RECEPTOR</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FLOW      BUILD   </a:t>
            </a:r>
            <a:r>
              <a:rPr lang="en-US" altLang="en-US" sz="900" dirty="0" err="1">
                <a:latin typeface="Courier New" panose="02070309020205020404" pitchFamily="49" charset="0"/>
                <a:cs typeface="Courier New" panose="02070309020205020404" pitchFamily="49" charset="0"/>
              </a:rPr>
              <a:t>BUILD</a:t>
            </a:r>
            <a:r>
              <a:rPr lang="en-US" altLang="en-US" sz="900" dirty="0">
                <a:latin typeface="Courier New" panose="02070309020205020404" pitchFamily="49" charset="0"/>
                <a:cs typeface="Courier New" panose="02070309020205020404" pitchFamily="49" charset="0"/>
              </a:rPr>
              <a:t>                     1-HR CONC   DIST   HEIGHT  TEMPORAL</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SECTOR     WIDTH   LENGTH   XBADJ    YBADJ    (ug/m3)     (m)    (m)     PERIOD</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10    91.14     95.65    49.56   -95.81   542.7      2500.0   35.77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20    91.14     99.05    62.96   -77.45   542.6      2525.0   33.97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30    91.14     99.43    74.46   -56.74   541.5      2550.0   11.53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40    87.23     96.79    83.69   -34.31   541.9      2525.0   21.63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50    77.06     91.21    90.38   -10.83   542.2      2525.0   27.28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60    64.55     82.86    94.32    12.97   555.8      2525.0   26.90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70    68.89     87.72    87.77    36.59   556.0      2525.0   30.73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80    80.34     95.08    75.78    58.85   555.9      2525.0   29.06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90    89.36     99.56    61.47    79.32   927.5      4375.0  229.60     APR</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100   179.22    199.74   -35.04    55.60   1552.      4225.0  285.64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110   191.99    190.42   -41.02    66.02   1242.      4750.0  268.01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120   198.93    175.30   -45.75    74.42   1490.      3475.0  258.06     FEB</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130   199.82    154.86   -49.09    80.57   1759.      3200.0  269.70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140*  194.65    129.72   -50.94    84.27   2160.      2975.0  286.35     FEB</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150   183.56    100.63   -51.24    85.40   1973.      3050.0  258.05     APR</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160   191.10    110.59   -71.03    83.95   1572.      3475.0  250.12     FEB</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170   200.09    137.89   -99.02    79.94   1144.      4000.0  227.21     FEB</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180   203.00    161.00  -124.00    73.50   617.7      5700.0  204.97     APR</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190    91.14     95.65  -145.21    95.81   623.5      7700.0  242.82     FEB</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200    91.14     99.05  -162.01    77.45   550.6      2500.0   21.06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210    91.14     99.43  -173.89    56.74   550.9      2525.0   25.70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220    87.23     96.79  -180.48    34.31   550.2      2525.0    1.02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230    77.06     91.21  -181.59    10.83   550.6      2525.0   20.59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240    64.55     82.86  -177.18   -12.97   542.0      2550.0   25.51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250    68.89     87.72  -175.49   -36.59   542.0      2525.0   24.20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260    80.34     95.08  -170.86   -58.85   542.3      2525.0   29.98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270    89.36     99.56  -161.03   -79.32   542.2      2525.0   28.21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280   179.22    199.74  -164.70   -55.60   542.5      2525.0   32.59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290   191.99    190.42  -149.40   -66.02   543.5      2550.0   45.01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300   198.93    175.30  -129.55   -74.42   544.3      2725.0   81.50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310   199.82    154.86  -105.78   -80.57   543.1      2550.0   41.02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320   194.65    129.72   -78.78   -84.27   542.9      2525.0   37.84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330   183.56    100.63   -49.39   -85.40   543.1      2525.0   40.58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340   191.10    110.59   -39.56   -83.95   544.0      2550.0   50.76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350   200.09    137.89   -38.87   -79.94   544.5      2550.0   54.98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360   203.00    161.00   -37.00   -73.50   545.5      2525.0   62.27     JAN</a:t>
            </a:r>
          </a:p>
          <a:p>
            <a:pPr eaLnBrk="1" hangingPunct="1">
              <a:spcBef>
                <a:spcPct val="0"/>
              </a:spcBef>
              <a:buFontTx/>
              <a:buNone/>
            </a:pPr>
            <a:r>
              <a:rPr lang="en-US" altLang="en-US" sz="900" dirty="0">
                <a:latin typeface="Courier New" panose="02070309020205020404" pitchFamily="49" charset="0"/>
                <a:cs typeface="Courier New" panose="02070309020205020404" pitchFamily="49" charset="0"/>
              </a:rPr>
              <a:t> * = worst case flow sector</a:t>
            </a:r>
          </a:p>
          <a:p>
            <a:pPr eaLnBrk="1" hangingPunct="1">
              <a:spcBef>
                <a:spcPct val="0"/>
              </a:spcBef>
              <a:buFontTx/>
              <a:buNone/>
            </a:pPr>
            <a:endParaRPr lang="en-US" altLang="en-US" sz="900" dirty="0">
              <a:solidFill>
                <a:srgbClr val="FF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085978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0FCE94-0226-6C80-8BF0-256318523749}"/>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D455EC6E-89A3-67F7-8DDE-9C4B44A6CF8A}"/>
              </a:ext>
            </a:extLst>
          </p:cNvPr>
          <p:cNvSpPr>
            <a:spLocks noGrp="1"/>
          </p:cNvSpPr>
          <p:nvPr>
            <p:ph type="title"/>
          </p:nvPr>
        </p:nvSpPr>
        <p:spPr>
          <a:xfrm>
            <a:off x="1096963" y="-84138"/>
            <a:ext cx="7467600" cy="625476"/>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AERSCREEN.OUT</a:t>
            </a:r>
          </a:p>
        </p:txBody>
      </p:sp>
      <p:sp>
        <p:nvSpPr>
          <p:cNvPr id="56324" name="TextBox 5">
            <a:extLst>
              <a:ext uri="{FF2B5EF4-FFF2-40B4-BE49-F238E27FC236}">
                <a16:creationId xmlns:a16="http://schemas.microsoft.com/office/drawing/2014/main" id="{401A19FF-E771-0EE8-950D-A17FDF97A70E}"/>
              </a:ext>
            </a:extLst>
          </p:cNvPr>
          <p:cNvSpPr txBox="1">
            <a:spLocks noChangeArrowheads="1"/>
          </p:cNvSpPr>
          <p:nvPr/>
        </p:nvSpPr>
        <p:spPr bwMode="auto">
          <a:xfrm>
            <a:off x="1371283" y="797510"/>
            <a:ext cx="7933372" cy="5262979"/>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  MAKEMET METEOROLOGY PARAMETERS  *********************</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MIN/MAX TEMPERATURE:    250.0 / 310.0 (K)</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MINIMUM WIND SPEED:       0.5 m/s</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ANEMOMETER HEIGHT:     10.000 meters</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SURFACE CHARACTERISTICS INPUT: KABE_2011_Imp_Can.sfc</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DOMINANT SECTOR:           3 (320  60)</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DOMINANT MONTH:           February  </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ALBEDO:                  0.47</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BOWEN RATIO:             0.49</a:t>
            </a: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ROUGHNESS LENGTH:       0.011 (meters)</a:t>
            </a:r>
          </a:p>
          <a:p>
            <a:pPr eaLnBrk="1" hangingPunct="1">
              <a:spcBef>
                <a:spcPct val="0"/>
              </a:spcBef>
              <a:buFontTx/>
              <a:buNone/>
            </a:pPr>
            <a:endParaRPr lang="en-US" altLang="en-US" sz="14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400" dirty="0">
                <a:latin typeface="Courier New" panose="02070309020205020404" pitchFamily="49" charset="0"/>
                <a:cs typeface="Courier New" panose="02070309020205020404" pitchFamily="49" charset="0"/>
              </a:rPr>
              <a:t> SURFACE FRICTION VELOCITY (U*) NOT ADUSTED </a:t>
            </a:r>
            <a:r>
              <a:rPr lang="en-US" altLang="en-US" sz="1400" dirty="0">
                <a:solidFill>
                  <a:srgbClr val="FF0000"/>
                </a:solidFill>
                <a:latin typeface="Courier New" panose="02070309020205020404" pitchFamily="49" charset="0"/>
                <a:cs typeface="Courier New" panose="02070309020205020404" pitchFamily="49" charset="0"/>
              </a:rPr>
              <a:t>Continued on next slide </a:t>
            </a:r>
          </a:p>
        </p:txBody>
      </p:sp>
    </p:spTree>
    <p:extLst>
      <p:ext uri="{BB962C8B-B14F-4D97-AF65-F5344CB8AC3E}">
        <p14:creationId xmlns:p14="http://schemas.microsoft.com/office/powerpoint/2010/main" val="17439136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4F0683-E97F-45F1-4E61-E8A5A0254354}"/>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1EF1036C-51CE-6825-B118-65A7727BCF1B}"/>
              </a:ext>
            </a:extLst>
          </p:cNvPr>
          <p:cNvSpPr>
            <a:spLocks noGrp="1"/>
          </p:cNvSpPr>
          <p:nvPr>
            <p:ph type="title"/>
          </p:nvPr>
        </p:nvSpPr>
        <p:spPr>
          <a:xfrm>
            <a:off x="1164336" y="25146"/>
            <a:ext cx="74676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AERSCREEN.OUT</a:t>
            </a:r>
          </a:p>
        </p:txBody>
      </p:sp>
      <p:sp>
        <p:nvSpPr>
          <p:cNvPr id="58372" name="TextBox 5">
            <a:extLst>
              <a:ext uri="{FF2B5EF4-FFF2-40B4-BE49-F238E27FC236}">
                <a16:creationId xmlns:a16="http://schemas.microsoft.com/office/drawing/2014/main" id="{D0699517-71E7-6318-2869-B41103ABB07A}"/>
              </a:ext>
            </a:extLst>
          </p:cNvPr>
          <p:cNvSpPr txBox="1">
            <a:spLocks noChangeArrowheads="1"/>
          </p:cNvSpPr>
          <p:nvPr/>
        </p:nvSpPr>
        <p:spPr bwMode="auto">
          <a:xfrm>
            <a:off x="1254981" y="626746"/>
            <a:ext cx="7741920" cy="650947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US" altLang="en-US" sz="10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METEOROLOGY CONDITIONS USED TO PREDICT OVERALL MAXIMUM IMPACT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YR MO DY JDY HR</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10 04 24  24 01</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H0     U*     W*  DT/DZ ZICNV ZIMCH  M-O LEN    Z0  BOWEN ALBEDO  REF WS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 - - - - - - - - - - - - - - - - - - - - - - - - - - - -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-4.08  0.059 -9.000  0.020 -999.  164.      4.7 0.011   0.49   0.47    2.00</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HT  REF TA     HT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 -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10.0   310.0    2.0</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WIND SPEED AT STACK HEIGHT (non-downwash):        3.9 m/s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STACK-TIP DOWNWASH ADJUSTED STACK HEIGHT:       182.9 meters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ESTIMATED FINAL PLUME RISE (non-downwash):       90.3 meters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ESTIMATED FINAL PLUME HEIGHT (non-downwash):    273.2 meters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AERSCREEN MAXIMUM IMPACT SUMMARY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MAXIMUM      SCALED      </a:t>
            </a:r>
            <a:r>
              <a:rPr lang="en-US" altLang="en-US" sz="1100" dirty="0" err="1">
                <a:latin typeface="Courier New" panose="02070309020205020404" pitchFamily="49" charset="0"/>
                <a:cs typeface="Courier New" panose="02070309020205020404" pitchFamily="49" charset="0"/>
              </a:rPr>
              <a:t>SCALED</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SCALED</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SCALED</a:t>
            </a: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1-HOUR      3-HOUR      8-HOUR     24-HOUR      ANNUAL</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CALCULATION          CONC        </a:t>
            </a:r>
            <a:r>
              <a:rPr lang="en-US" altLang="en-US" sz="1100" dirty="0" err="1">
                <a:latin typeface="Courier New" panose="02070309020205020404" pitchFamily="49" charset="0"/>
                <a:cs typeface="Courier New" panose="02070309020205020404" pitchFamily="49" charset="0"/>
              </a:rPr>
              <a:t>CONC</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CONC</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CONC</a:t>
            </a:r>
            <a:r>
              <a:rPr lang="en-US" altLang="en-US" sz="1100" dirty="0">
                <a:latin typeface="Courier New" panose="02070309020205020404" pitchFamily="49" charset="0"/>
                <a:cs typeface="Courier New" panose="02070309020205020404" pitchFamily="49" charset="0"/>
              </a:rPr>
              <a:t>        </a:t>
            </a:r>
            <a:r>
              <a:rPr lang="en-US" altLang="en-US" sz="1100" dirty="0" err="1">
                <a:latin typeface="Courier New" panose="02070309020205020404" pitchFamily="49" charset="0"/>
                <a:cs typeface="Courier New" panose="02070309020205020404" pitchFamily="49" charset="0"/>
              </a:rPr>
              <a:t>CONC</a:t>
            </a: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PROCEDURE         (ug/m3)     (ug/m3)     (ug/m3)     (ug/m3)     (ug/m3)</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    ----------  ----------  ----------  ----------  ----------</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ELEVATED TERRAIN    2166.       </a:t>
            </a:r>
            <a:r>
              <a:rPr lang="en-US" altLang="en-US" sz="1100" dirty="0">
                <a:highlight>
                  <a:srgbClr val="FFFF00"/>
                </a:highlight>
                <a:latin typeface="Courier New" panose="02070309020205020404" pitchFamily="49" charset="0"/>
                <a:cs typeface="Courier New" panose="02070309020205020404" pitchFamily="49" charset="0"/>
              </a:rPr>
              <a:t>2166.       1949.       1300.       216.6    </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DISTANCE FROM SOURCE       2965.00 meters directed toward 140 degrees</a:t>
            </a: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RECEPTOR HEIGHT    </a:t>
            </a:r>
            <a:r>
              <a:rPr lang="en-US" altLang="en-US" sz="1100" dirty="0">
                <a:highlight>
                  <a:srgbClr val="FFFF00"/>
                </a:highlight>
                <a:latin typeface="Courier New" panose="02070309020205020404" pitchFamily="49" charset="0"/>
                <a:cs typeface="Courier New" panose="02070309020205020404" pitchFamily="49" charset="0"/>
              </a:rPr>
              <a:t>284.40</a:t>
            </a:r>
            <a:r>
              <a:rPr lang="en-US" altLang="en-US" sz="1100" dirty="0">
                <a:latin typeface="Courier New" panose="02070309020205020404" pitchFamily="49" charset="0"/>
                <a:cs typeface="Courier New" panose="02070309020205020404" pitchFamily="49" charset="0"/>
              </a:rPr>
              <a:t> meters</a:t>
            </a: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endParaRPr lang="en-US" altLang="en-US" sz="1100" dirty="0">
              <a:latin typeface="Courier New" panose="02070309020205020404" pitchFamily="49" charset="0"/>
              <a:cs typeface="Courier New" panose="02070309020205020404" pitchFamily="49" charset="0"/>
            </a:endParaRPr>
          </a:p>
          <a:p>
            <a:pPr eaLnBrk="1" hangingPunct="1">
              <a:spcBef>
                <a:spcPct val="0"/>
              </a:spcBef>
              <a:buFontTx/>
              <a:buNone/>
            </a:pPr>
            <a:r>
              <a:rPr lang="en-US" altLang="en-US" sz="1100"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38525021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1">
            <a:extLst>
              <a:ext uri="{FF2B5EF4-FFF2-40B4-BE49-F238E27FC236}">
                <a16:creationId xmlns:a16="http://schemas.microsoft.com/office/drawing/2014/main" id="{717B2B97-944D-4F4C-AD29-7F7C77B3CD7C}"/>
              </a:ext>
            </a:extLst>
          </p:cNvPr>
          <p:cNvSpPr>
            <a:spLocks noGrp="1"/>
          </p:cNvSpPr>
          <p:nvPr>
            <p:ph idx="1"/>
          </p:nvPr>
        </p:nvSpPr>
        <p:spPr>
          <a:xfrm>
            <a:off x="1617663" y="1377950"/>
            <a:ext cx="7173912" cy="4506913"/>
          </a:xfrm>
        </p:spPr>
        <p:txBody>
          <a:bodyPr/>
          <a:lstStyle/>
          <a:p>
            <a:pPr marL="0" indent="0" eaLnBrk="1" hangingPunct="1">
              <a:spcBef>
                <a:spcPts val="1800"/>
              </a:spcBef>
              <a:buNone/>
            </a:pPr>
            <a:r>
              <a:rPr lang="en-US" altLang="en-US" sz="3200" dirty="0">
                <a:latin typeface="Times New Roman" panose="02020603050405020304" pitchFamily="18" charset="0"/>
                <a:cs typeface="Times New Roman" panose="02020603050405020304" pitchFamily="18" charset="0"/>
              </a:rPr>
              <a:t>  We will be running two options: </a:t>
            </a:r>
          </a:p>
          <a:p>
            <a:pPr marL="514350" indent="-514350" eaLnBrk="1" hangingPunct="1">
              <a:spcBef>
                <a:spcPts val="1800"/>
              </a:spcBef>
              <a:buAutoNum type="arabicParenR"/>
            </a:pPr>
            <a:r>
              <a:rPr lang="en-US" altLang="en-US" sz="3200" dirty="0">
                <a:latin typeface="Times New Roman" panose="02020603050405020304" pitchFamily="18" charset="0"/>
                <a:cs typeface="Times New Roman" panose="02020603050405020304" pitchFamily="18" charset="0"/>
              </a:rPr>
              <a:t>Using look-up tables to define surface characteristics for each season; </a:t>
            </a:r>
          </a:p>
          <a:p>
            <a:pPr marL="514350" indent="-514350" eaLnBrk="1" hangingPunct="1">
              <a:spcBef>
                <a:spcPts val="1800"/>
              </a:spcBef>
              <a:buAutoNum type="arabicParenR"/>
            </a:pPr>
            <a:r>
              <a:rPr lang="en-US" altLang="en-US" sz="3200" dirty="0">
                <a:latin typeface="Times New Roman" panose="02020603050405020304" pitchFamily="18" charset="0"/>
                <a:cs typeface="Times New Roman" panose="02020603050405020304" pitchFamily="18" charset="0"/>
              </a:rPr>
              <a:t>Re-run using the surface characteristics produced in the AERSURFACE Hands-On exercise</a:t>
            </a:r>
          </a:p>
        </p:txBody>
      </p:sp>
      <p:sp>
        <p:nvSpPr>
          <p:cNvPr id="3" name="Title 2">
            <a:extLst>
              <a:ext uri="{FF2B5EF4-FFF2-40B4-BE49-F238E27FC236}">
                <a16:creationId xmlns:a16="http://schemas.microsoft.com/office/drawing/2014/main" id="{A90BAD80-A21D-48B0-95A1-45085AB2EAC5}"/>
              </a:ext>
            </a:extLst>
          </p:cNvPr>
          <p:cNvSpPr>
            <a:spLocks noGrp="1"/>
          </p:cNvSpPr>
          <p:nvPr>
            <p:ph type="title"/>
          </p:nvPr>
        </p:nvSpPr>
        <p:spPr>
          <a:xfrm>
            <a:off x="1060450" y="596900"/>
            <a:ext cx="7332663" cy="393700"/>
          </a:xfrm>
        </p:spPr>
        <p:txBody>
          <a:bodyPr/>
          <a:lstStyle/>
          <a:p>
            <a:pPr eaLnBrk="1" hangingPunct="1">
              <a:defRPr/>
            </a:pPr>
            <a:r>
              <a:rPr lang="en-US" sz="4400" dirty="0">
                <a:latin typeface="Times New Roman" panose="02020603050405020304" pitchFamily="18" charset="0"/>
                <a:cs typeface="Times New Roman" panose="02020603050405020304" pitchFamily="18" charset="0"/>
              </a:rPr>
              <a:t>Running AERSCREEN</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0F5188-21AF-639F-CD47-2A3D4B392A43}"/>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6CACA322-778B-269D-268F-350CE20CFC3B}"/>
              </a:ext>
            </a:extLst>
          </p:cNvPr>
          <p:cNvSpPr>
            <a:spLocks noGrp="1"/>
          </p:cNvSpPr>
          <p:nvPr>
            <p:ph type="title"/>
          </p:nvPr>
        </p:nvSpPr>
        <p:spPr>
          <a:xfrm>
            <a:off x="1234440" y="1211580"/>
            <a:ext cx="7467600"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AERSCREEN to 5yr-AERMOD Prediction Comparison</a:t>
            </a:r>
            <a:br>
              <a:rPr lang="en-US" sz="2800" dirty="0">
                <a:latin typeface="Times New Roman" panose="02020603050405020304" pitchFamily="18" charset="0"/>
                <a:cs typeface="Times New Roman" panose="02020603050405020304" pitchFamily="18" charset="0"/>
              </a:rPr>
            </a:b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Using Opt. 3 Surface Chara. (Cultivated Land – Ave Moisture Climatology Selected)</a:t>
            </a:r>
          </a:p>
        </p:txBody>
      </p:sp>
      <p:graphicFrame>
        <p:nvGraphicFramePr>
          <p:cNvPr id="9" name="Table 8">
            <a:extLst>
              <a:ext uri="{FF2B5EF4-FFF2-40B4-BE49-F238E27FC236}">
                <a16:creationId xmlns:a16="http://schemas.microsoft.com/office/drawing/2014/main" id="{8B86357B-EEFC-BE96-03A7-2AB977ED9AE5}"/>
              </a:ext>
            </a:extLst>
          </p:cNvPr>
          <p:cNvGraphicFramePr>
            <a:graphicFrameLocks noGrp="1"/>
          </p:cNvGraphicFramePr>
          <p:nvPr>
            <p:extLst>
              <p:ext uri="{D42A27DB-BD31-4B8C-83A1-F6EECF244321}">
                <p14:modId xmlns:p14="http://schemas.microsoft.com/office/powerpoint/2010/main" val="1050220325"/>
              </p:ext>
            </p:extLst>
          </p:nvPr>
        </p:nvGraphicFramePr>
        <p:xfrm>
          <a:off x="1539240" y="3088640"/>
          <a:ext cx="6629400" cy="2123186"/>
        </p:xfrm>
        <a:graphic>
          <a:graphicData uri="http://schemas.openxmlformats.org/drawingml/2006/table">
            <a:tbl>
              <a:tblPr firstRow="1" bandRow="1">
                <a:tableStyleId>{5C22544A-7EE6-4342-B048-85BDC9FD1C3A}</a:tableStyleId>
              </a:tblPr>
              <a:tblGrid>
                <a:gridCol w="1447800">
                  <a:extLst>
                    <a:ext uri="{9D8B030D-6E8A-4147-A177-3AD203B41FA5}">
                      <a16:colId xmlns:a16="http://schemas.microsoft.com/office/drawing/2014/main" val="20000"/>
                    </a:ext>
                  </a:extLst>
                </a:gridCol>
                <a:gridCol w="1676400">
                  <a:extLst>
                    <a:ext uri="{9D8B030D-6E8A-4147-A177-3AD203B41FA5}">
                      <a16:colId xmlns:a16="http://schemas.microsoft.com/office/drawing/2014/main" val="20001"/>
                    </a:ext>
                  </a:extLst>
                </a:gridCol>
                <a:gridCol w="16764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tblGrid>
              <a:tr h="640065">
                <a:tc>
                  <a:txBody>
                    <a:bodyPr/>
                    <a:lstStyle/>
                    <a:p>
                      <a:pPr algn="ctr"/>
                      <a:r>
                        <a:rPr lang="en-US" sz="1800" dirty="0">
                          <a:latin typeface="Times New Roman" panose="02020603050405020304" pitchFamily="18" charset="0"/>
                          <a:cs typeface="Times New Roman" panose="02020603050405020304" pitchFamily="18" charset="0"/>
                        </a:rPr>
                        <a:t>Averaging</a:t>
                      </a:r>
                      <a:r>
                        <a:rPr lang="en-US" sz="1800" baseline="0" dirty="0">
                          <a:latin typeface="Times New Roman" panose="02020603050405020304" pitchFamily="18" charset="0"/>
                          <a:cs typeface="Times New Roman" panose="02020603050405020304" pitchFamily="18" charset="0"/>
                        </a:rPr>
                        <a:t> </a:t>
                      </a:r>
                    </a:p>
                    <a:p>
                      <a:pPr algn="ctr"/>
                      <a:r>
                        <a:rPr lang="en-US" sz="1800" baseline="0" dirty="0">
                          <a:latin typeface="Times New Roman" panose="02020603050405020304" pitchFamily="18" charset="0"/>
                          <a:cs typeface="Times New Roman" panose="02020603050405020304" pitchFamily="18" charset="0"/>
                        </a:rPr>
                        <a:t>Time</a:t>
                      </a:r>
                      <a:endParaRPr lang="en-US" sz="1800" dirty="0">
                        <a:latin typeface="Times New Roman" panose="02020603050405020304" pitchFamily="18" charset="0"/>
                        <a:cs typeface="Times New Roman" panose="02020603050405020304" pitchFamily="18" charset="0"/>
                      </a:endParaRPr>
                    </a:p>
                  </a:txBody>
                  <a:tcPr marT="45713" marB="45713"/>
                </a:tc>
                <a:tc>
                  <a:txBody>
                    <a:bodyPr/>
                    <a:lstStyle/>
                    <a:p>
                      <a:pPr algn="ctr"/>
                      <a:r>
                        <a:rPr lang="en-US" sz="1800" dirty="0">
                          <a:latin typeface="Times New Roman" panose="02020603050405020304" pitchFamily="18" charset="0"/>
                          <a:cs typeface="Times New Roman" panose="02020603050405020304" pitchFamily="18" charset="0"/>
                        </a:rPr>
                        <a:t>AERSCREEN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13" marB="45713"/>
                </a:tc>
                <a:tc>
                  <a:txBody>
                    <a:bodyPr/>
                    <a:lstStyle/>
                    <a:p>
                      <a:pPr algn="ctr"/>
                      <a:r>
                        <a:rPr lang="en-US" sz="1800" dirty="0">
                          <a:latin typeface="Times New Roman" panose="02020603050405020304" pitchFamily="18" charset="0"/>
                          <a:cs typeface="Times New Roman" panose="02020603050405020304" pitchFamily="18" charset="0"/>
                        </a:rPr>
                        <a:t>AERMOD</a:t>
                      </a:r>
                    </a:p>
                    <a:p>
                      <a:pPr algn="ctr"/>
                      <a:r>
                        <a:rPr lang="en-US" sz="1800" dirty="0">
                          <a:latin typeface="Times New Roman" panose="02020603050405020304" pitchFamily="18" charset="0"/>
                          <a:cs typeface="Times New Roman" panose="02020603050405020304" pitchFamily="18" charset="0"/>
                        </a:rPr>
                        <a:t>(µg/m</a:t>
                      </a:r>
                      <a:r>
                        <a:rPr lang="en-US" sz="1800" baseline="30000" dirty="0">
                          <a:latin typeface="Times New Roman" panose="02020603050405020304" pitchFamily="18" charset="0"/>
                          <a:cs typeface="Times New Roman" panose="02020603050405020304" pitchFamily="18" charset="0"/>
                        </a:rPr>
                        <a:t>3</a:t>
                      </a:r>
                      <a:r>
                        <a:rPr lang="en-US" sz="1800" dirty="0">
                          <a:latin typeface="Times New Roman" panose="02020603050405020304" pitchFamily="18" charset="0"/>
                          <a:cs typeface="Times New Roman" panose="02020603050405020304" pitchFamily="18" charset="0"/>
                        </a:rPr>
                        <a:t>)</a:t>
                      </a: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AERSCREEN/</a:t>
                      </a: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Times New Roman" panose="02020603050405020304" pitchFamily="18" charset="0"/>
                          <a:cs typeface="Times New Roman" panose="02020603050405020304" pitchFamily="18" charset="0"/>
                        </a:rPr>
                        <a:t>AERMOD</a:t>
                      </a:r>
                    </a:p>
                  </a:txBody>
                  <a:tcPr marT="45713" marB="45713"/>
                </a:tc>
                <a:extLst>
                  <a:ext uri="{0D108BD9-81ED-4DB2-BD59-A6C34878D82A}">
                    <a16:rowId xmlns:a16="http://schemas.microsoft.com/office/drawing/2014/main" val="10000"/>
                  </a:ext>
                </a:extLst>
              </a:tr>
              <a:tr h="370780">
                <a:tc>
                  <a:txBody>
                    <a:bodyPr/>
                    <a:lstStyle/>
                    <a:p>
                      <a:pPr algn="ctr"/>
                      <a:r>
                        <a:rPr lang="en-US" sz="1400" dirty="0">
                          <a:latin typeface="Times New Roman" panose="02020603050405020304" pitchFamily="18" charset="0"/>
                          <a:cs typeface="Times New Roman" panose="02020603050405020304" pitchFamily="18" charset="0"/>
                        </a:rPr>
                        <a:t>1-hour</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2166</a:t>
                      </a:r>
                      <a:r>
                        <a:rPr lang="en-US" sz="1400" baseline="30000" dirty="0">
                          <a:latin typeface="Times New Roman" panose="02020603050405020304" pitchFamily="18" charset="0"/>
                          <a:cs typeface="Times New Roman" panose="02020603050405020304" pitchFamily="18" charset="0"/>
                        </a:rPr>
                        <a:t>* </a:t>
                      </a:r>
                      <a:endParaRPr lang="en-US" sz="1400" dirty="0">
                        <a:latin typeface="Times New Roman" panose="02020603050405020304" pitchFamily="18" charset="0"/>
                        <a:cs typeface="Times New Roman" panose="02020603050405020304" pitchFamily="18" charset="0"/>
                      </a:endParaRP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1225</a:t>
                      </a:r>
                      <a:r>
                        <a:rPr lang="en-US" sz="1400" baseline="300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 </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1.8</a:t>
                      </a:r>
                    </a:p>
                  </a:txBody>
                  <a:tcPr marT="45713" marB="45713"/>
                </a:tc>
                <a:extLst>
                  <a:ext uri="{0D108BD9-81ED-4DB2-BD59-A6C34878D82A}">
                    <a16:rowId xmlns:a16="http://schemas.microsoft.com/office/drawing/2014/main" val="229678647"/>
                  </a:ext>
                </a:extLst>
              </a:tr>
              <a:tr h="370780">
                <a:tc>
                  <a:txBody>
                    <a:bodyPr/>
                    <a:lstStyle/>
                    <a:p>
                      <a:pPr algn="ctr"/>
                      <a:r>
                        <a:rPr lang="en-US" sz="1400" dirty="0">
                          <a:latin typeface="Times New Roman" panose="02020603050405020304" pitchFamily="18" charset="0"/>
                          <a:cs typeface="Times New Roman" panose="02020603050405020304" pitchFamily="18" charset="0"/>
                        </a:rPr>
                        <a:t>3-hour</a:t>
                      </a:r>
                    </a:p>
                  </a:txBody>
                  <a:tcPr marT="45713" marB="4571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2166</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711</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3.0</a:t>
                      </a:r>
                    </a:p>
                  </a:txBody>
                  <a:tcPr marT="45713" marB="45713"/>
                </a:tc>
                <a:extLst>
                  <a:ext uri="{0D108BD9-81ED-4DB2-BD59-A6C34878D82A}">
                    <a16:rowId xmlns:a16="http://schemas.microsoft.com/office/drawing/2014/main" val="10002"/>
                  </a:ext>
                </a:extLst>
              </a:tr>
              <a:tr h="370780">
                <a:tc>
                  <a:txBody>
                    <a:bodyPr/>
                    <a:lstStyle/>
                    <a:p>
                      <a:pPr algn="ctr"/>
                      <a:r>
                        <a:rPr lang="en-US" sz="1400" dirty="0">
                          <a:latin typeface="Times New Roman" panose="02020603050405020304" pitchFamily="18" charset="0"/>
                          <a:cs typeface="Times New Roman" panose="02020603050405020304" pitchFamily="18" charset="0"/>
                        </a:rPr>
                        <a:t>24-hour</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1300</a:t>
                      </a:r>
                    </a:p>
                  </a:txBody>
                  <a:tcPr marT="45713" marB="45713"/>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latin typeface="Times New Roman" panose="02020603050405020304" pitchFamily="18" charset="0"/>
                          <a:cs typeface="Times New Roman" panose="02020603050405020304" pitchFamily="18" charset="0"/>
                        </a:rPr>
                        <a:t>142</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9.2</a:t>
                      </a:r>
                    </a:p>
                  </a:txBody>
                  <a:tcPr marT="45713" marB="45713"/>
                </a:tc>
                <a:extLst>
                  <a:ext uri="{0D108BD9-81ED-4DB2-BD59-A6C34878D82A}">
                    <a16:rowId xmlns:a16="http://schemas.microsoft.com/office/drawing/2014/main" val="10003"/>
                  </a:ext>
                </a:extLst>
              </a:tr>
              <a:tr h="370780">
                <a:tc>
                  <a:txBody>
                    <a:bodyPr/>
                    <a:lstStyle/>
                    <a:p>
                      <a:pPr algn="ctr"/>
                      <a:r>
                        <a:rPr lang="en-US" sz="1400" dirty="0">
                          <a:latin typeface="Times New Roman" panose="02020603050405020304" pitchFamily="18" charset="0"/>
                          <a:cs typeface="Times New Roman" panose="02020603050405020304" pitchFamily="18" charset="0"/>
                        </a:rPr>
                        <a:t>Annual</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216.6</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16.5</a:t>
                      </a:r>
                    </a:p>
                  </a:txBody>
                  <a:tcPr marT="45713" marB="45713"/>
                </a:tc>
                <a:tc>
                  <a:txBody>
                    <a:bodyPr/>
                    <a:lstStyle/>
                    <a:p>
                      <a:pPr algn="ctr"/>
                      <a:r>
                        <a:rPr lang="en-US" sz="1400" dirty="0">
                          <a:latin typeface="Times New Roman" panose="02020603050405020304" pitchFamily="18" charset="0"/>
                          <a:cs typeface="Times New Roman" panose="02020603050405020304" pitchFamily="18" charset="0"/>
                        </a:rPr>
                        <a:t>13.1</a:t>
                      </a:r>
                    </a:p>
                  </a:txBody>
                  <a:tcPr marT="45713" marB="45713"/>
                </a:tc>
                <a:extLst>
                  <a:ext uri="{0D108BD9-81ED-4DB2-BD59-A6C34878D82A}">
                    <a16:rowId xmlns:a16="http://schemas.microsoft.com/office/drawing/2014/main" val="10005"/>
                  </a:ext>
                </a:extLst>
              </a:tr>
            </a:tbl>
          </a:graphicData>
        </a:graphic>
      </p:graphicFrame>
      <p:sp>
        <p:nvSpPr>
          <p:cNvPr id="2" name="TextBox 1">
            <a:extLst>
              <a:ext uri="{FF2B5EF4-FFF2-40B4-BE49-F238E27FC236}">
                <a16:creationId xmlns:a16="http://schemas.microsoft.com/office/drawing/2014/main" id="{F7598816-E5E5-CABF-83CD-4E4965FE91C0}"/>
              </a:ext>
            </a:extLst>
          </p:cNvPr>
          <p:cNvSpPr txBox="1"/>
          <p:nvPr/>
        </p:nvSpPr>
        <p:spPr>
          <a:xfrm>
            <a:off x="2385060" y="5334000"/>
            <a:ext cx="5684520" cy="830997"/>
          </a:xfrm>
          <a:prstGeom prst="rect">
            <a:avLst/>
          </a:prstGeom>
          <a:noFill/>
        </p:spPr>
        <p:txBody>
          <a:bodyPr wrap="square" rtlCol="0">
            <a:spAutoFit/>
          </a:bodyPr>
          <a:lstStyle/>
          <a:p>
            <a:r>
              <a:rPr lang="en-U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1-hour Max screening concentration</a:t>
            </a:r>
          </a:p>
          <a:p>
            <a:r>
              <a:rPr lang="en-US" baseline="300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 High 4</a:t>
            </a:r>
            <a:r>
              <a:rPr lang="en-US" baseline="30000" dirty="0">
                <a:latin typeface="Times New Roman" panose="02020603050405020304" pitchFamily="18" charset="0"/>
                <a:cs typeface="Times New Roman" panose="02020603050405020304" pitchFamily="18" charset="0"/>
              </a:rPr>
              <a:t>th</a:t>
            </a:r>
            <a:r>
              <a:rPr lang="en-US" dirty="0">
                <a:latin typeface="Times New Roman" panose="02020603050405020304" pitchFamily="18" charset="0"/>
                <a:cs typeface="Times New Roman" panose="02020603050405020304" pitchFamily="18" charset="0"/>
              </a:rPr>
              <a:t> High averaged over 5 years – Probabilistic Std.</a:t>
            </a:r>
          </a:p>
          <a:p>
            <a:endParaRPr lang="en-US" baseline="30000" dirty="0"/>
          </a:p>
        </p:txBody>
      </p:sp>
    </p:spTree>
    <p:extLst>
      <p:ext uri="{BB962C8B-B14F-4D97-AF65-F5344CB8AC3E}">
        <p14:creationId xmlns:p14="http://schemas.microsoft.com/office/powerpoint/2010/main" val="17025562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8851C4-011E-37C4-4C89-87DE7E2573FB}"/>
              </a:ext>
            </a:extLst>
          </p:cNvPr>
          <p:cNvSpPr>
            <a:spLocks noGrp="1"/>
          </p:cNvSpPr>
          <p:nvPr>
            <p:ph type="title"/>
          </p:nvPr>
        </p:nvSpPr>
        <p:spPr>
          <a:xfrm>
            <a:off x="457200" y="2486896"/>
            <a:ext cx="8229600" cy="1143000"/>
          </a:xfrm>
        </p:spPr>
        <p:txBody>
          <a:bodyPr/>
          <a:lstStyle/>
          <a:p>
            <a:r>
              <a:rPr lang="en-US" dirty="0">
                <a:latin typeface="Times New Roman" panose="02020603050405020304" pitchFamily="18" charset="0"/>
                <a:cs typeface="Times New Roman" panose="02020603050405020304" pitchFamily="18" charset="0"/>
              </a:rPr>
              <a:t>Next Exercise 6</a:t>
            </a:r>
          </a:p>
        </p:txBody>
      </p:sp>
    </p:spTree>
    <p:extLst>
      <p:ext uri="{BB962C8B-B14F-4D97-AF65-F5344CB8AC3E}">
        <p14:creationId xmlns:p14="http://schemas.microsoft.com/office/powerpoint/2010/main" val="17650524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3C2A44-BA23-A01F-3384-863AABABBB39}"/>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F166F7-B447-37EB-4AC6-949D39BD592D}"/>
              </a:ext>
            </a:extLst>
          </p:cNvPr>
          <p:cNvSpPr>
            <a:spLocks noGrp="1"/>
          </p:cNvSpPr>
          <p:nvPr>
            <p:ph idx="1"/>
          </p:nvPr>
        </p:nvSpPr>
        <p:spPr>
          <a:xfrm>
            <a:off x="1357664" y="1059180"/>
            <a:ext cx="7534876" cy="4906963"/>
          </a:xfrm>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These files are already in the AERSCREEN Option_1_run directory:</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Aerscreen_21112.exe</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aermap.exe</a:t>
            </a:r>
          </a:p>
          <a:p>
            <a:pPr lvl="1">
              <a:spcBef>
                <a:spcPts val="600"/>
              </a:spcBef>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aermod.exe</a:t>
            </a:r>
          </a:p>
          <a:p>
            <a:pPr lvl="1">
              <a:spcBef>
                <a:spcPts val="600"/>
              </a:spcBef>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bppiprm.exe</a:t>
            </a:r>
          </a:p>
          <a:p>
            <a:pPr lvl="1">
              <a:spcBef>
                <a:spcPts val="600"/>
              </a:spcBef>
              <a:buFont typeface="Wingdings" panose="05000000000000000000" pitchFamily="2" charset="2"/>
              <a:buChar char="§"/>
            </a:pPr>
            <a:r>
              <a:rPr lang="en-US" dirty="0" err="1">
                <a:latin typeface="Times New Roman" panose="02020603050405020304" pitchFamily="18" charset="0"/>
                <a:cs typeface="Times New Roman" panose="02020603050405020304" pitchFamily="18" charset="0"/>
              </a:rPr>
              <a:t>conus.las</a:t>
            </a:r>
            <a:endParaRPr lang="en-US" dirty="0">
              <a:latin typeface="Times New Roman" panose="02020603050405020304" pitchFamily="18" charset="0"/>
              <a:cs typeface="Times New Roman" panose="02020603050405020304" pitchFamily="18" charset="0"/>
            </a:endParaRPr>
          </a:p>
          <a:p>
            <a:pPr lvl="1">
              <a:spcBef>
                <a:spcPts val="600"/>
              </a:spcBef>
              <a:buFont typeface="Wingdings" panose="05000000000000000000" pitchFamily="2" charset="2"/>
              <a:buChar char="§"/>
            </a:pPr>
            <a:r>
              <a:rPr lang="en-US" dirty="0" err="1">
                <a:latin typeface="Times New Roman" panose="02020603050405020304" pitchFamily="18" charset="0"/>
                <a:cs typeface="Times New Roman" panose="02020603050405020304" pitchFamily="18" charset="0"/>
              </a:rPr>
              <a:t>conus.los</a:t>
            </a:r>
            <a:endParaRPr lang="en-US" dirty="0">
              <a:latin typeface="Times New Roman" panose="02020603050405020304" pitchFamily="18" charset="0"/>
              <a:cs typeface="Times New Roman" panose="02020603050405020304" pitchFamily="18" charset="0"/>
            </a:endParaRPr>
          </a:p>
          <a:p>
            <a:pPr lvl="1">
              <a:spcBef>
                <a:spcPts val="600"/>
              </a:spcBef>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demlist.txt</a:t>
            </a:r>
          </a:p>
          <a:p>
            <a:pPr lvl="1">
              <a:spcBef>
                <a:spcPts val="600"/>
              </a:spcBef>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makemet.exe</a:t>
            </a:r>
          </a:p>
          <a:p>
            <a:pPr lvl="1">
              <a:spcBef>
                <a:spcPts val="600"/>
              </a:spcBef>
              <a:buFont typeface="Wingdings" panose="05000000000000000000" pitchFamily="2" charset="2"/>
              <a:buChar char="§"/>
            </a:pPr>
            <a:r>
              <a:rPr lang="en-US" dirty="0" err="1">
                <a:latin typeface="Times New Roman" panose="02020603050405020304" pitchFamily="18" charset="0"/>
                <a:cs typeface="Times New Roman" panose="02020603050405020304" pitchFamily="18" charset="0"/>
              </a:rPr>
              <a:t>MC_bpipprm.inp</a:t>
            </a:r>
            <a:endParaRPr lang="en-US" dirty="0">
              <a:latin typeface="Times New Roman" panose="02020603050405020304" pitchFamily="18" charset="0"/>
              <a:cs typeface="Times New Roman" panose="02020603050405020304" pitchFamily="18" charset="0"/>
            </a:endParaRPr>
          </a:p>
          <a:p>
            <a:pPr>
              <a:spcBef>
                <a:spcPts val="600"/>
              </a:spcBef>
            </a:pPr>
            <a:endParaRPr lang="en-US" dirty="0">
              <a:latin typeface="Times New Roman" panose="02020603050405020304" pitchFamily="18" charset="0"/>
              <a:cs typeface="Times New Roman" panose="02020603050405020304" pitchFamily="18" charset="0"/>
            </a:endParaRPr>
          </a:p>
          <a:p>
            <a:pPr>
              <a:spcBef>
                <a:spcPts val="600"/>
              </a:spcBef>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AFD5ED1-6D5F-3003-0D43-6E7C7E395A7F}"/>
              </a:ext>
            </a:extLst>
          </p:cNvPr>
          <p:cNvSpPr>
            <a:spLocks noGrp="1"/>
          </p:cNvSpPr>
          <p:nvPr>
            <p:ph type="title"/>
          </p:nvPr>
        </p:nvSpPr>
        <p:spPr/>
        <p:txBody>
          <a:bodyPr/>
          <a:lstStyle/>
          <a:p>
            <a:r>
              <a:rPr lang="en-US" sz="2800" dirty="0">
                <a:latin typeface="Times New Roman" panose="02020603050405020304" pitchFamily="18" charset="0"/>
                <a:cs typeface="Times New Roman" panose="02020603050405020304" pitchFamily="18" charset="0"/>
              </a:rPr>
              <a:t>Files Needed in the AERSCREEN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Working Directory</a:t>
            </a:r>
            <a:endParaRPr lang="en-US" sz="2800" dirty="0"/>
          </a:p>
        </p:txBody>
      </p:sp>
    </p:spTree>
    <p:extLst>
      <p:ext uri="{BB962C8B-B14F-4D97-AF65-F5344CB8AC3E}">
        <p14:creationId xmlns:p14="http://schemas.microsoft.com/office/powerpoint/2010/main" val="3713719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3B751E-BA84-C0F0-E8EE-2ACFEF9F037B}"/>
              </a:ext>
            </a:extLst>
          </p:cNvPr>
          <p:cNvSpPr>
            <a:spLocks noGrp="1"/>
          </p:cNvSpPr>
          <p:nvPr>
            <p:ph idx="1"/>
          </p:nvPr>
        </p:nvSpPr>
        <p:spPr>
          <a:xfrm>
            <a:off x="1219200" y="1295400"/>
            <a:ext cx="7620000" cy="4906963"/>
          </a:xfrm>
        </p:spPr>
        <p:txBody>
          <a:bodyPr/>
          <a:lstStyle/>
          <a:p>
            <a:pPr marL="0" indent="0">
              <a:buNone/>
            </a:pPr>
            <a:r>
              <a:rPr lang="en-US" dirty="0">
                <a:latin typeface="Times New Roman" panose="02020603050405020304" pitchFamily="18" charset="0"/>
                <a:cs typeface="Times New Roman" panose="02020603050405020304" pitchFamily="18" charset="0"/>
              </a:rPr>
              <a:t>Since we are considering terrain, we need to create the following file and place it in AERSCREEN’s working directory:</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FF7B67EE-3961-8499-7842-576BBEB4B9B0}"/>
              </a:ext>
            </a:extLst>
          </p:cNvPr>
          <p:cNvSpPr>
            <a:spLocks noGrp="1"/>
          </p:cNvSpPr>
          <p:nvPr>
            <p:ph type="title"/>
          </p:nvPr>
        </p:nvSpPr>
        <p:spPr/>
        <p:txBody>
          <a:bodyPr/>
          <a:lstStyle/>
          <a:p>
            <a:r>
              <a:rPr lang="en-US" dirty="0">
                <a:latin typeface="Times New Roman" panose="02020603050405020304" pitchFamily="18" charset="0"/>
                <a:cs typeface="Times New Roman" panose="02020603050405020304" pitchFamily="18" charset="0"/>
              </a:rPr>
              <a:t>Before Running AERSCREEN</a:t>
            </a:r>
            <a:endParaRPr lang="en-US" dirty="0"/>
          </a:p>
        </p:txBody>
      </p:sp>
      <p:sp>
        <p:nvSpPr>
          <p:cNvPr id="4" name="TextBox 4">
            <a:extLst>
              <a:ext uri="{FF2B5EF4-FFF2-40B4-BE49-F238E27FC236}">
                <a16:creationId xmlns:a16="http://schemas.microsoft.com/office/drawing/2014/main" id="{AEE1964B-988B-7DA8-B35C-924D22AE256F}"/>
              </a:ext>
            </a:extLst>
          </p:cNvPr>
          <p:cNvSpPr txBox="1">
            <a:spLocks noChangeArrowheads="1"/>
          </p:cNvSpPr>
          <p:nvPr/>
        </p:nvSpPr>
        <p:spPr bwMode="auto">
          <a:xfrm>
            <a:off x="4126475" y="2803616"/>
            <a:ext cx="1165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Times New Roman" panose="02020603050405020304" pitchFamily="18" charset="0"/>
                <a:cs typeface="Times New Roman" panose="02020603050405020304" pitchFamily="18" charset="0"/>
              </a:rPr>
              <a:t>demlist.txt</a:t>
            </a:r>
          </a:p>
        </p:txBody>
      </p:sp>
      <p:sp>
        <p:nvSpPr>
          <p:cNvPr id="5" name="Content Placeholder 3">
            <a:extLst>
              <a:ext uri="{FF2B5EF4-FFF2-40B4-BE49-F238E27FC236}">
                <a16:creationId xmlns:a16="http://schemas.microsoft.com/office/drawing/2014/main" id="{ED6C42FC-8551-2F1D-9341-15B00FD5943D}"/>
              </a:ext>
            </a:extLst>
          </p:cNvPr>
          <p:cNvSpPr txBox="1">
            <a:spLocks/>
          </p:cNvSpPr>
          <p:nvPr/>
        </p:nvSpPr>
        <p:spPr bwMode="auto">
          <a:xfrm>
            <a:off x="1304324" y="3237684"/>
            <a:ext cx="7318468" cy="1975002"/>
          </a:xfrm>
          <a:prstGeom prst="rect">
            <a:avLst/>
          </a:prstGeom>
          <a:noFill/>
          <a:ln w="63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lvl1pPr marL="283464" indent="-283464" algn="l" rtl="0" eaLnBrk="0" fontAlgn="base" hangingPunct="0">
              <a:spcBef>
                <a:spcPts val="2016"/>
              </a:spcBef>
              <a:spcAft>
                <a:spcPct val="0"/>
              </a:spcAft>
              <a:buFont typeface="Arial" pitchFamily="34" charset="0"/>
              <a:buChar char="•"/>
              <a:defRPr sz="2800" kern="1200">
                <a:solidFill>
                  <a:schemeClr val="tx1"/>
                </a:solidFill>
                <a:latin typeface="+mn-lt"/>
                <a:ea typeface="+mn-ea"/>
                <a:cs typeface="+mn-cs"/>
              </a:defRPr>
            </a:lvl1pPr>
            <a:lvl2pPr marL="742950" indent="-285750" algn="l" rtl="0" eaLnBrk="0" fontAlgn="base" hangingPunct="0">
              <a:spcBef>
                <a:spcPts val="10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spcBef>
                <a:spcPct val="20000"/>
              </a:spcBef>
              <a:spcAft>
                <a:spcPct val="0"/>
              </a:spcAft>
              <a:buSzPct val="100000"/>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2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82575" indent="-282575">
              <a:spcBef>
                <a:spcPts val="600"/>
              </a:spcBef>
              <a:buFont typeface="Arial" pitchFamily="34" charset="0"/>
              <a:buNone/>
            </a:pPr>
            <a:r>
              <a:rPr lang="en-US" altLang="en-US" sz="1600" dirty="0">
                <a:latin typeface="Courier New" panose="02070309020205020404" pitchFamily="49" charset="0"/>
                <a:cs typeface="Courier New" panose="02070309020205020404" pitchFamily="49" charset="0"/>
              </a:rPr>
              <a:t>NED   </a:t>
            </a:r>
          </a:p>
          <a:p>
            <a:pPr marL="282575" indent="-282575">
              <a:spcBef>
                <a:spcPts val="600"/>
              </a:spcBef>
              <a:buFont typeface="Arial" pitchFamily="34" charset="0"/>
              <a:buNone/>
            </a:pPr>
            <a:r>
              <a:rPr lang="en-US" altLang="en-US" sz="1600" dirty="0">
                <a:latin typeface="Courier New" panose="02070309020205020404" pitchFamily="49" charset="0"/>
                <a:cs typeface="Courier New" panose="02070309020205020404" pitchFamily="49" charset="0"/>
              </a:rPr>
              <a:t>----------------------------------------------------------</a:t>
            </a:r>
          </a:p>
          <a:p>
            <a:pPr marL="282575" indent="-282575">
              <a:spcBef>
                <a:spcPts val="600"/>
              </a:spcBef>
              <a:buFont typeface="Arial" pitchFamily="34" charset="0"/>
              <a:buNone/>
            </a:pPr>
            <a:r>
              <a:rPr lang="en-US" altLang="en-US" sz="1600" dirty="0">
                <a:latin typeface="Courier New" panose="02070309020205020404" pitchFamily="49" charset="0"/>
                <a:cs typeface="Courier New" panose="02070309020205020404" pitchFamily="49" charset="0"/>
              </a:rPr>
              <a:t>NADGRIDS .\</a:t>
            </a:r>
          </a:p>
          <a:p>
            <a:pPr marL="282575" indent="-282575">
              <a:spcBef>
                <a:spcPts val="600"/>
              </a:spcBef>
              <a:buFont typeface="Arial" pitchFamily="34" charset="0"/>
              <a:buNone/>
            </a:pPr>
            <a:r>
              <a:rPr lang="nb-NO" altLang="en-US" sz="1600" dirty="0">
                <a:latin typeface="Courier New" panose="02070309020205020404" pitchFamily="49" charset="0"/>
                <a:cs typeface="Courier New" panose="02070309020205020404" pitchFamily="49" charset="0"/>
              </a:rPr>
              <a:t>..\..\AERMAP\Seamless_Dem\MC_NED_76_1deg_NC.tiff</a:t>
            </a:r>
          </a:p>
          <a:p>
            <a:pPr marL="282575" indent="-282575">
              <a:spcBef>
                <a:spcPts val="600"/>
              </a:spcBef>
              <a:buFont typeface="Arial" pitchFamily="34" charset="0"/>
              <a:buNone/>
            </a:pPr>
            <a:r>
              <a:rPr lang="nb-NO" altLang="en-US" sz="1600" dirty="0">
                <a:latin typeface="Courier New" panose="02070309020205020404" pitchFamily="49" charset="0"/>
                <a:cs typeface="Courier New" panose="02070309020205020404" pitchFamily="49" charset="0"/>
              </a:rPr>
              <a:t>..\..\AERMAP\Seamless_Dem\MC_NED_75_1deg_NC.tiff</a:t>
            </a:r>
            <a:endParaRPr lang="en-US" altLang="en-US" sz="14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0828415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1">
            <a:extLst>
              <a:ext uri="{FF2B5EF4-FFF2-40B4-BE49-F238E27FC236}">
                <a16:creationId xmlns:a16="http://schemas.microsoft.com/office/drawing/2014/main" id="{634F2DC6-0D8C-4E46-B8FF-D4D1962D3A19}"/>
              </a:ext>
            </a:extLst>
          </p:cNvPr>
          <p:cNvSpPr>
            <a:spLocks noGrp="1"/>
          </p:cNvSpPr>
          <p:nvPr>
            <p:ph idx="1"/>
          </p:nvPr>
        </p:nvSpPr>
        <p:spPr>
          <a:xfrm>
            <a:off x="1560513" y="1281113"/>
            <a:ext cx="7305675" cy="4652962"/>
          </a:xfrm>
        </p:spPr>
        <p:txBody>
          <a:bodyPr/>
          <a:lstStyle/>
          <a:p>
            <a:pPr marL="282575" indent="-282575" eaLnBrk="1" hangingPunct="1">
              <a:spcBef>
                <a:spcPts val="1200"/>
              </a:spcBef>
              <a:buFont typeface="Wingdings" pitchFamily="2" charset="2"/>
              <a:buChar char="§"/>
              <a:defRPr/>
            </a:pPr>
            <a:r>
              <a:rPr lang="en-US" sz="2400" dirty="0">
                <a:latin typeface="Times New Roman" panose="02020603050405020304" pitchFamily="18" charset="0"/>
                <a:cs typeface="Times New Roman" panose="02020603050405020304" pitchFamily="18" charset="0"/>
              </a:rPr>
              <a:t>AERSCREEN will be run interactively for the Option_1_run (no need for a control file)</a:t>
            </a:r>
          </a:p>
          <a:p>
            <a:pPr marL="282575" indent="-282575" eaLnBrk="1" hangingPunct="1">
              <a:spcBef>
                <a:spcPts val="1200"/>
              </a:spcBef>
              <a:buFont typeface="Wingdings" pitchFamily="2" charset="2"/>
              <a:buChar char="§"/>
              <a:defRPr/>
            </a:pPr>
            <a:r>
              <a:rPr lang="en-US" sz="2400" dirty="0">
                <a:latin typeface="Times New Roman" panose="02020603050405020304" pitchFamily="18" charset="0"/>
                <a:cs typeface="Times New Roman" panose="02020603050405020304" pitchFamily="18" charset="0"/>
              </a:rPr>
              <a:t>To run AERSCREEN, you will navigate to the directory that contains the AERSCREEN executable (the working directory) </a:t>
            </a:r>
          </a:p>
          <a:p>
            <a:pPr marL="0" indent="0" algn="ctr" eaLnBrk="1" hangingPunct="1">
              <a:spcBef>
                <a:spcPts val="1200"/>
              </a:spcBef>
              <a:buFont typeface="Arial" pitchFamily="34" charset="0"/>
              <a:buNone/>
              <a:defRPr/>
            </a:pPr>
            <a:r>
              <a:rPr lang="en-US" sz="2400" dirty="0">
                <a:solidFill>
                  <a:srgbClr val="0000FF"/>
                </a:solidFill>
                <a:latin typeface="Times New Roman" panose="02020603050405020304" pitchFamily="18" charset="0"/>
                <a:cs typeface="Times New Roman" panose="02020603050405020304" pitchFamily="18" charset="0"/>
              </a:rPr>
              <a:t>….\Hands-On\AERSCREEN\Option_1_run\</a:t>
            </a:r>
            <a:endParaRPr lang="en-US" sz="2400" dirty="0">
              <a:latin typeface="Times New Roman" panose="02020603050405020304" pitchFamily="18" charset="0"/>
              <a:cs typeface="Times New Roman" panose="02020603050405020304" pitchFamily="18" charset="0"/>
            </a:endParaRPr>
          </a:p>
          <a:p>
            <a:pPr marL="282575" indent="-282575" eaLnBrk="1" hangingPunct="1">
              <a:spcBef>
                <a:spcPts val="1200"/>
              </a:spcBef>
              <a:buFont typeface="Wingdings" pitchFamily="2" charset="2"/>
              <a:buChar char="§"/>
              <a:defRPr/>
            </a:pPr>
            <a:r>
              <a:rPr lang="en-US" sz="2400" dirty="0">
                <a:latin typeface="Times New Roman" panose="02020603050405020304" pitchFamily="18" charset="0"/>
                <a:cs typeface="Times New Roman" panose="02020603050405020304" pitchFamily="18" charset="0"/>
              </a:rPr>
              <a:t>You will double-click on aerscreen.exe to open a command window and execute AERSCREEN</a:t>
            </a:r>
          </a:p>
          <a:p>
            <a:pPr marL="282575" indent="-282575" eaLnBrk="1" hangingPunct="1">
              <a:spcBef>
                <a:spcPts val="1200"/>
              </a:spcBef>
              <a:buFont typeface="Wingdings" pitchFamily="2" charset="2"/>
              <a:buChar char="§"/>
              <a:defRPr/>
            </a:pPr>
            <a:r>
              <a:rPr lang="en-US" sz="2400" dirty="0">
                <a:latin typeface="Times New Roman" panose="02020603050405020304" pitchFamily="18" charset="0"/>
                <a:cs typeface="Times New Roman" panose="02020603050405020304" pitchFamily="18" charset="0"/>
              </a:rPr>
              <a:t>The program will pause at the first prompt waiting for your input</a:t>
            </a:r>
          </a:p>
        </p:txBody>
      </p:sp>
      <p:sp>
        <p:nvSpPr>
          <p:cNvPr id="3" name="Title 2">
            <a:extLst>
              <a:ext uri="{FF2B5EF4-FFF2-40B4-BE49-F238E27FC236}">
                <a16:creationId xmlns:a16="http://schemas.microsoft.com/office/drawing/2014/main" id="{372C7EE9-31EC-48CC-9019-B97FB37616ED}"/>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Steps for Running AERSCREEN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3D351F-3AC5-28A8-62F6-46E14D9F2D14}"/>
            </a:ext>
          </a:extLst>
        </p:cNvPr>
        <p:cNvGrpSpPr/>
        <p:nvPr/>
      </p:nvGrpSpPr>
      <p:grpSpPr>
        <a:xfrm>
          <a:off x="0" y="0"/>
          <a:ext cx="0" cy="0"/>
          <a:chOff x="0" y="0"/>
          <a:chExt cx="0" cy="0"/>
        </a:xfrm>
      </p:grpSpPr>
      <p:sp>
        <p:nvSpPr>
          <p:cNvPr id="17410" name="Content Placeholder 1">
            <a:extLst>
              <a:ext uri="{FF2B5EF4-FFF2-40B4-BE49-F238E27FC236}">
                <a16:creationId xmlns:a16="http://schemas.microsoft.com/office/drawing/2014/main" id="{FCB5153C-4471-C8E9-69CA-7C99049BCD7A}"/>
              </a:ext>
            </a:extLst>
          </p:cNvPr>
          <p:cNvSpPr>
            <a:spLocks noGrp="1"/>
          </p:cNvSpPr>
          <p:nvPr>
            <p:ph idx="1"/>
          </p:nvPr>
        </p:nvSpPr>
        <p:spPr>
          <a:xfrm>
            <a:off x="1617663" y="1377950"/>
            <a:ext cx="7173912" cy="4506913"/>
          </a:xfrm>
        </p:spPr>
        <p:txBody>
          <a:bodyPr/>
          <a:lstStyle/>
          <a:p>
            <a:pPr marL="282575" indent="-282575"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Open directory ..\Option_1_run &amp; double click on AERSCREEN_21112.exe</a:t>
            </a:r>
          </a:p>
          <a:p>
            <a:pPr marL="282575" indent="-282575"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 Enter Title (e.g., AERSCREEN Hands-on): Option_1_run</a:t>
            </a:r>
          </a:p>
          <a:p>
            <a:pPr marL="282575" indent="-282575"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Next indicate if you are working in </a:t>
            </a:r>
            <a:r>
              <a:rPr lang="en-US" altLang="en-US" b="1" dirty="0">
                <a:latin typeface="Times New Roman" panose="02020603050405020304" pitchFamily="18" charset="0"/>
                <a:cs typeface="Times New Roman" panose="02020603050405020304" pitchFamily="18" charset="0"/>
              </a:rPr>
              <a:t>E</a:t>
            </a:r>
            <a:r>
              <a:rPr lang="en-US" altLang="en-US" dirty="0">
                <a:latin typeface="Times New Roman" panose="02020603050405020304" pitchFamily="18" charset="0"/>
                <a:cs typeface="Times New Roman" panose="02020603050405020304" pitchFamily="18" charset="0"/>
              </a:rPr>
              <a:t>nglish or </a:t>
            </a:r>
            <a:r>
              <a:rPr lang="en-US" altLang="en-US" b="1" dirty="0">
                <a:latin typeface="Times New Roman" panose="02020603050405020304" pitchFamily="18" charset="0"/>
                <a:cs typeface="Times New Roman" panose="02020603050405020304" pitchFamily="18" charset="0"/>
              </a:rPr>
              <a:t>M</a:t>
            </a:r>
            <a:r>
              <a:rPr lang="en-US" altLang="en-US" dirty="0">
                <a:latin typeface="Times New Roman" panose="02020603050405020304" pitchFamily="18" charset="0"/>
                <a:cs typeface="Times New Roman" panose="02020603050405020304" pitchFamily="18" charset="0"/>
              </a:rPr>
              <a:t>etric units—enter “M” (or “m”) for </a:t>
            </a:r>
            <a:r>
              <a:rPr lang="en-US" altLang="en-US" b="1" dirty="0">
                <a:latin typeface="Times New Roman" panose="02020603050405020304" pitchFamily="18" charset="0"/>
                <a:cs typeface="Times New Roman" panose="02020603050405020304" pitchFamily="18" charset="0"/>
              </a:rPr>
              <a:t>M</a:t>
            </a:r>
            <a:r>
              <a:rPr lang="en-US" altLang="en-US" dirty="0">
                <a:latin typeface="Times New Roman" panose="02020603050405020304" pitchFamily="18" charset="0"/>
                <a:cs typeface="Times New Roman" panose="02020603050405020304" pitchFamily="18" charset="0"/>
              </a:rPr>
              <a:t>etric</a:t>
            </a:r>
          </a:p>
          <a:p>
            <a:pPr marL="282575" indent="-282575"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Enter the source type—enter “P” for point source</a:t>
            </a:r>
          </a:p>
        </p:txBody>
      </p:sp>
      <p:sp>
        <p:nvSpPr>
          <p:cNvPr id="3" name="Title 2">
            <a:extLst>
              <a:ext uri="{FF2B5EF4-FFF2-40B4-BE49-F238E27FC236}">
                <a16:creationId xmlns:a16="http://schemas.microsoft.com/office/drawing/2014/main" id="{90226FD4-61AB-1838-F975-97CBFEA80BCF}"/>
              </a:ext>
            </a:extLst>
          </p:cNvPr>
          <p:cNvSpPr>
            <a:spLocks noGrp="1"/>
          </p:cNvSpPr>
          <p:nvPr>
            <p:ph type="title"/>
          </p:nvPr>
        </p:nvSpPr>
        <p:spPr>
          <a:xfrm>
            <a:off x="1486694" y="177800"/>
            <a:ext cx="7435850" cy="927100"/>
          </a:xfrm>
        </p:spPr>
        <p:txBody>
          <a:bodyPr/>
          <a:lstStyle/>
          <a:p>
            <a:pPr eaLnBrk="1" hangingPunct="1">
              <a:defRPr/>
            </a:pPr>
            <a:r>
              <a:rPr lang="en-US" dirty="0">
                <a:latin typeface="Times New Roman" panose="02020603050405020304" pitchFamily="18" charset="0"/>
                <a:cs typeface="Times New Roman" panose="02020603050405020304" pitchFamily="18" charset="0"/>
              </a:rPr>
              <a:t>Running AERSCREEN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Option 1</a:t>
            </a:r>
          </a:p>
        </p:txBody>
      </p:sp>
    </p:spTree>
    <p:extLst>
      <p:ext uri="{BB962C8B-B14F-4D97-AF65-F5344CB8AC3E}">
        <p14:creationId xmlns:p14="http://schemas.microsoft.com/office/powerpoint/2010/main" val="631722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ontent Placeholder 1">
            <a:extLst>
              <a:ext uri="{FF2B5EF4-FFF2-40B4-BE49-F238E27FC236}">
                <a16:creationId xmlns:a16="http://schemas.microsoft.com/office/drawing/2014/main" id="{0488987E-A293-4565-9420-7FF4522654A3}"/>
              </a:ext>
            </a:extLst>
          </p:cNvPr>
          <p:cNvSpPr>
            <a:spLocks noGrp="1"/>
          </p:cNvSpPr>
          <p:nvPr>
            <p:ph idx="1"/>
          </p:nvPr>
        </p:nvSpPr>
        <p:spPr>
          <a:xfrm>
            <a:off x="1600200" y="1036638"/>
            <a:ext cx="7305675" cy="5287962"/>
          </a:xfrm>
        </p:spPr>
        <p:txBody>
          <a:bodyPr/>
          <a:lstStyle/>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The screen will clear and prompts for a point source are displayed—we will use physical parameters like values for one of the stacks modeled with AERMOD</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Enter </a:t>
            </a:r>
            <a:r>
              <a:rPr lang="en-US" altLang="en-US" sz="2400" b="1" dirty="0">
                <a:latin typeface="Times New Roman" panose="02020603050405020304" pitchFamily="18" charset="0"/>
                <a:cs typeface="Times New Roman" panose="02020603050405020304" pitchFamily="18" charset="0"/>
              </a:rPr>
              <a:t>500 </a:t>
            </a:r>
            <a:r>
              <a:rPr lang="en-US" altLang="en-US" sz="2400" dirty="0">
                <a:latin typeface="Times New Roman" panose="02020603050405020304" pitchFamily="18" charset="0"/>
                <a:cs typeface="Times New Roman" panose="02020603050405020304" pitchFamily="18" charset="0"/>
              </a:rPr>
              <a:t>for emission rate (in grams/second)</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Enter </a:t>
            </a:r>
            <a:r>
              <a:rPr lang="en-US" altLang="en-US" sz="2400" b="1" dirty="0">
                <a:latin typeface="Times New Roman" panose="02020603050405020304" pitchFamily="18" charset="0"/>
                <a:cs typeface="Times New Roman" panose="02020603050405020304" pitchFamily="18" charset="0"/>
              </a:rPr>
              <a:t>182.9</a:t>
            </a:r>
            <a:r>
              <a:rPr lang="en-US" altLang="en-US" sz="2400" dirty="0">
                <a:latin typeface="Times New Roman" panose="02020603050405020304" pitchFamily="18" charset="0"/>
                <a:cs typeface="Times New Roman" panose="02020603050405020304" pitchFamily="18" charset="0"/>
              </a:rPr>
              <a:t> (meters) for the stack height</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Enter </a:t>
            </a:r>
            <a:r>
              <a:rPr lang="en-US" altLang="en-US" sz="2400" b="1" dirty="0">
                <a:latin typeface="Times New Roman" panose="02020603050405020304" pitchFamily="18" charset="0"/>
                <a:cs typeface="Times New Roman" panose="02020603050405020304" pitchFamily="18" charset="0"/>
              </a:rPr>
              <a:t>5.3</a:t>
            </a:r>
            <a:r>
              <a:rPr lang="en-US" altLang="en-US" sz="2400" dirty="0">
                <a:latin typeface="Times New Roman" panose="02020603050405020304" pitchFamily="18" charset="0"/>
                <a:cs typeface="Times New Roman" panose="02020603050405020304" pitchFamily="18" charset="0"/>
              </a:rPr>
              <a:t> (meters) for the inside stack diameter</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Enter </a:t>
            </a:r>
            <a:r>
              <a:rPr lang="en-US" altLang="en-US" sz="2400" b="1" dirty="0">
                <a:latin typeface="Times New Roman" panose="02020603050405020304" pitchFamily="18" charset="0"/>
                <a:cs typeface="Times New Roman" panose="02020603050405020304" pitchFamily="18" charset="0"/>
              </a:rPr>
              <a:t>400</a:t>
            </a:r>
            <a:r>
              <a:rPr lang="en-US" altLang="en-US" sz="2400" dirty="0">
                <a:latin typeface="Times New Roman" panose="02020603050405020304" pitchFamily="18" charset="0"/>
                <a:cs typeface="Times New Roman" panose="02020603050405020304" pitchFamily="18" charset="0"/>
              </a:rPr>
              <a:t> (kelvin) for exit temperature</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Enter </a:t>
            </a:r>
            <a:r>
              <a:rPr lang="en-US" altLang="en-US" sz="2400" b="1" dirty="0">
                <a:latin typeface="Times New Roman" panose="02020603050405020304" pitchFamily="18" charset="0"/>
                <a:cs typeface="Times New Roman" panose="02020603050405020304" pitchFamily="18" charset="0"/>
              </a:rPr>
              <a:t>1</a:t>
            </a:r>
            <a:r>
              <a:rPr lang="en-US" altLang="en-US" sz="2400" dirty="0">
                <a:latin typeface="Times New Roman" panose="02020603050405020304" pitchFamily="18" charset="0"/>
                <a:cs typeface="Times New Roman" panose="02020603050405020304" pitchFamily="18" charset="0"/>
              </a:rPr>
              <a:t> for the option to enter the exit velocity in meters/second</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Enter </a:t>
            </a:r>
            <a:r>
              <a:rPr lang="en-US" altLang="en-US" sz="2400" b="1" dirty="0">
                <a:latin typeface="Times New Roman" panose="02020603050405020304" pitchFamily="18" charset="0"/>
                <a:cs typeface="Times New Roman" panose="02020603050405020304" pitchFamily="18" charset="0"/>
              </a:rPr>
              <a:t>20.0</a:t>
            </a:r>
            <a:r>
              <a:rPr lang="en-US" altLang="en-US" sz="2400" dirty="0">
                <a:latin typeface="Times New Roman" panose="02020603050405020304" pitchFamily="18" charset="0"/>
                <a:cs typeface="Times New Roman" panose="02020603050405020304" pitchFamily="18" charset="0"/>
              </a:rPr>
              <a:t> (meters/second) for the exit velocity</a:t>
            </a:r>
          </a:p>
          <a:p>
            <a:pPr eaLnBrk="1" hangingPunct="1">
              <a:spcBef>
                <a:spcPts val="1200"/>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Enter </a:t>
            </a:r>
            <a:r>
              <a:rPr lang="en-US" altLang="en-US" sz="2400" b="1" dirty="0">
                <a:latin typeface="Times New Roman" panose="02020603050405020304" pitchFamily="18" charset="0"/>
                <a:cs typeface="Times New Roman" panose="02020603050405020304" pitchFamily="18" charset="0"/>
              </a:rPr>
              <a:t>R</a:t>
            </a:r>
            <a:r>
              <a:rPr lang="en-US" altLang="en-US" sz="2400" dirty="0">
                <a:latin typeface="Times New Roman" panose="02020603050405020304" pitchFamily="18" charset="0"/>
                <a:cs typeface="Times New Roman" panose="02020603050405020304" pitchFamily="18" charset="0"/>
              </a:rPr>
              <a:t> for rural land use</a:t>
            </a:r>
          </a:p>
          <a:p>
            <a:pPr marL="282575" indent="-282575" eaLnBrk="1" hangingPunct="1">
              <a:spcBef>
                <a:spcPts val="2013"/>
              </a:spcBef>
              <a:buFont typeface="Wingdings" panose="05000000000000000000" pitchFamily="2" charset="2"/>
              <a:buChar char="§"/>
              <a:defRPr/>
            </a:pPr>
            <a:endParaRPr lang="en-US" altLang="en-US" sz="24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7CBDFF99-0399-4AFD-BD94-3E24B497320D}"/>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Running AERSCREEN</a:t>
            </a:r>
          </a:p>
        </p:txBody>
      </p:sp>
    </p:spTree>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04597B2-D612-4E4F-B1AD-9D0606932F1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AC1A61F-4820-4F06-B67A-1A03C6F85F6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APTI_Template_AIR</Template>
  <TotalTime>13962</TotalTime>
  <Words>7333</Words>
  <Application>Microsoft Office PowerPoint</Application>
  <PresentationFormat>On-screen Show (4:3)</PresentationFormat>
  <Paragraphs>914</Paragraphs>
  <Slides>41</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Courier New</vt:lpstr>
      <vt:lpstr>Wingdings</vt:lpstr>
      <vt:lpstr>Times New Roman</vt:lpstr>
      <vt:lpstr>Arial</vt:lpstr>
      <vt:lpstr>Calibri</vt:lpstr>
      <vt:lpstr>Trebuchet MS</vt:lpstr>
      <vt:lpstr>APTI_Template_AIR</vt:lpstr>
      <vt:lpstr>AERSCREEN Hands-on</vt:lpstr>
      <vt:lpstr>Learning Objectives</vt:lpstr>
      <vt:lpstr>Application To Be Run</vt:lpstr>
      <vt:lpstr>Running AERSCREEN</vt:lpstr>
      <vt:lpstr>Files Needed in the AERSCREEN  Working Directory</vt:lpstr>
      <vt:lpstr>Before Running AERSCREEN</vt:lpstr>
      <vt:lpstr>Steps for Running AERSCREEN</vt:lpstr>
      <vt:lpstr>Running AERSCREEN Option 1</vt:lpstr>
      <vt:lpstr>Running AERSCREEN</vt:lpstr>
      <vt:lpstr>Running AERSCREEN </vt:lpstr>
      <vt:lpstr>Running AERSCREEN—Buildings</vt:lpstr>
      <vt:lpstr>Structure Diagram—Bottom Tier</vt:lpstr>
      <vt:lpstr>Running AERSCREEN—Terrain/Receptors/Source</vt:lpstr>
      <vt:lpstr>Running AERSCREEN—Terrain/Receptors/Source</vt:lpstr>
      <vt:lpstr>Running AERSCREEN Surface Characteristics, Meteorology &amp; Concentrations </vt:lpstr>
      <vt:lpstr>PowerPoint Presentation</vt:lpstr>
      <vt:lpstr>Running AERSCREEN—Additional Options</vt:lpstr>
      <vt:lpstr>Running AERSCREEN—Output Filename</vt:lpstr>
      <vt:lpstr>Running AERSCREEN—Validation/Edit</vt:lpstr>
      <vt:lpstr>AERSCREEN—Output</vt:lpstr>
      <vt:lpstr>AERSCREEN.LOG</vt:lpstr>
      <vt:lpstr>AERSCREEN.LOG</vt:lpstr>
      <vt:lpstr>AERSCREEN.OUT</vt:lpstr>
      <vt:lpstr>AERSCREEN.OUT</vt:lpstr>
      <vt:lpstr>AERSCREEN.OUT</vt:lpstr>
      <vt:lpstr>AERSCREEN.OUT</vt:lpstr>
      <vt:lpstr>AERSCREEN.OUT</vt:lpstr>
      <vt:lpstr>AERSCREEN to 5yr-AERMOD Prediction Comparison  Option_1_run (Cultivated Land – Ave Moisture Climatology Selected)</vt:lpstr>
      <vt:lpstr>Running AERSCREEN Option_2 </vt:lpstr>
      <vt:lpstr>Option_2_run of AERSCREEN— Use of Output from AERSURFACE</vt:lpstr>
      <vt:lpstr>AERSCREEN—Output</vt:lpstr>
      <vt:lpstr>AERSCREEN.LOG</vt:lpstr>
      <vt:lpstr>AERSCREEN.LOG</vt:lpstr>
      <vt:lpstr>AERSCREEN.LOG</vt:lpstr>
      <vt:lpstr>AERSCREEN.OUT</vt:lpstr>
      <vt:lpstr>AERSCREEN.OUT</vt:lpstr>
      <vt:lpstr>AERSCREEN.OUT</vt:lpstr>
      <vt:lpstr>AERSCREEN.OUT</vt:lpstr>
      <vt:lpstr>AERSCREEN.OUT</vt:lpstr>
      <vt:lpstr>AERSCREEN to 5yr-AERMOD Prediction Comparison  Using Opt. 3 Surface Chara. (Cultivated Land – Ave Moisture Climatology Selected)</vt:lpstr>
      <vt:lpstr>Next Exercise 6</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997</cp:revision>
  <cp:lastPrinted>2025-06-01T12:46:36Z</cp:lastPrinted>
  <dcterms:created xsi:type="dcterms:W3CDTF">2013-08-27T13:26:21Z</dcterms:created>
  <dcterms:modified xsi:type="dcterms:W3CDTF">2025-07-02T17:33:21Z</dcterms:modified>
</cp:coreProperties>
</file>